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304" r:id="rId3"/>
    <p:sldId id="289" r:id="rId4"/>
    <p:sldId id="290" r:id="rId5"/>
    <p:sldId id="303" r:id="rId6"/>
    <p:sldId id="293" r:id="rId7"/>
    <p:sldId id="309" r:id="rId8"/>
    <p:sldId id="299" r:id="rId9"/>
    <p:sldId id="298" r:id="rId10"/>
    <p:sldId id="314" r:id="rId11"/>
    <p:sldId id="300" r:id="rId12"/>
    <p:sldId id="310" r:id="rId13"/>
    <p:sldId id="311" r:id="rId14"/>
    <p:sldId id="312" r:id="rId15"/>
    <p:sldId id="307" r:id="rId16"/>
    <p:sldId id="301" r:id="rId17"/>
    <p:sldId id="302" r:id="rId18"/>
    <p:sldId id="308" r:id="rId19"/>
    <p:sldId id="305" r:id="rId20"/>
    <p:sldId id="306" r:id="rId21"/>
    <p:sldId id="291" r:id="rId22"/>
    <p:sldId id="294" r:id="rId23"/>
    <p:sldId id="295" r:id="rId24"/>
    <p:sldId id="296" r:id="rId25"/>
    <p:sldId id="31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505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369A99-1C85-4544-9998-C23EBE30E6E6}" type="datetimeFigureOut">
              <a:rPr lang="en-US" smtClean="0"/>
              <a:pPr/>
              <a:t>8/5/2020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249BA0-81D9-4ACF-BC65-6D632363986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249BA0-81D9-4ACF-BC65-6D632363986E}"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644727-D77F-4B47-95A8-91619B0544D7}" type="datetimeFigureOut">
              <a:rPr lang="en-US" smtClean="0"/>
              <a:pPr/>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2E74-8B95-448A-BAAD-7E5BD4983A3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644727-D77F-4B47-95A8-91619B0544D7}" type="datetimeFigureOut">
              <a:rPr lang="en-US" smtClean="0"/>
              <a:pPr/>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2E74-8B95-448A-BAAD-7E5BD4983A3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644727-D77F-4B47-95A8-91619B0544D7}" type="datetimeFigureOut">
              <a:rPr lang="en-US" smtClean="0"/>
              <a:pPr/>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2E74-8B95-448A-BAAD-7E5BD4983A3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644727-D77F-4B47-95A8-91619B0544D7}" type="datetimeFigureOut">
              <a:rPr lang="en-US" smtClean="0"/>
              <a:pPr/>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2E74-8B95-448A-BAAD-7E5BD4983A3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644727-D77F-4B47-95A8-91619B0544D7}" type="datetimeFigureOut">
              <a:rPr lang="en-US" smtClean="0"/>
              <a:pPr/>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42E74-8B95-448A-BAAD-7E5BD4983A3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644727-D77F-4B47-95A8-91619B0544D7}" type="datetimeFigureOut">
              <a:rPr lang="en-US" smtClean="0"/>
              <a:pPr/>
              <a:t>8/5/2020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42E74-8B95-448A-BAAD-7E5BD4983A3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644727-D77F-4B47-95A8-91619B0544D7}" type="datetimeFigureOut">
              <a:rPr lang="en-US" smtClean="0"/>
              <a:pPr/>
              <a:t>8/5/2020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142E74-8B95-448A-BAAD-7E5BD4983A3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644727-D77F-4B47-95A8-91619B0544D7}" type="datetimeFigureOut">
              <a:rPr lang="en-US" smtClean="0"/>
              <a:pPr/>
              <a:t>8/5/2020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142E74-8B95-448A-BAAD-7E5BD4983A3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644727-D77F-4B47-95A8-91619B0544D7}" type="datetimeFigureOut">
              <a:rPr lang="en-US" smtClean="0"/>
              <a:pPr/>
              <a:t>8/5/2020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142E74-8B95-448A-BAAD-7E5BD4983A3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644727-D77F-4B47-95A8-91619B0544D7}" type="datetimeFigureOut">
              <a:rPr lang="en-US" smtClean="0"/>
              <a:pPr/>
              <a:t>8/5/2020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42E74-8B95-448A-BAAD-7E5BD4983A3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644727-D77F-4B47-95A8-91619B0544D7}" type="datetimeFigureOut">
              <a:rPr lang="en-US" smtClean="0"/>
              <a:pPr/>
              <a:t>8/5/2020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42E74-8B95-448A-BAAD-7E5BD4983A3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644727-D77F-4B47-95A8-91619B0544D7}" type="datetimeFigureOut">
              <a:rPr lang="en-US" smtClean="0"/>
              <a:pPr/>
              <a:t>8/5/2020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142E74-8B95-448A-BAAD-7E5BD4983A3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cbc.ca/parents/content/pdf/KIDS_Handwash_Steps_Print.pdf"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3vw0hIs2LEg" TargetMode="Externa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hyperlink" Target="https://www.youtube.com/watch?v=XZJ90r7pi3Q" TargetMode="External"/><Relationship Id="rId5" Type="http://schemas.openxmlformats.org/officeDocument/2006/relationships/hyperlink" Target="https://www.youtube.com/watch?v=S4vObywdvYw" TargetMode="External"/><Relationship Id="rId4" Type="http://schemas.openxmlformats.org/officeDocument/2006/relationships/hyperlink" Target="https://www.youtube.com/watch?v=cQOSh6GLa_w"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I5-dI74zxPg" TargetMode="External"/><Relationship Id="rId2" Type="http://schemas.openxmlformats.org/officeDocument/2006/relationships/hyperlink" Target="https://www.youtube.com/watch?v=4KRuP1QGmhU&amp;feature=youtu.be"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med.umich.edu/mott/thrive/tips-for-helping-kids-wear-masks" TargetMode="Externa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hyperlink" Target="https://www.popcov.com/wp-content/uploads/2020/08/Social-distancing-picture.jpg" TargetMode="Externa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hyperlink" Target="https://www.aacap.org/App_Themes/AACAP/Docs/latest_news/2020/Coronavirus_COVID19__Children.pdf" TargetMode="External"/><Relationship Id="rId2" Type="http://schemas.openxmlformats.org/officeDocument/2006/relationships/hyperlink" Target="https://kidshealth.org/en/parents/coronavirus-how-talk-child.html" TargetMode="External"/><Relationship Id="rId1" Type="http://schemas.openxmlformats.org/officeDocument/2006/relationships/slideLayout" Target="../slideLayouts/slideLayout7.xml"/><Relationship Id="rId4" Type="http://schemas.openxmlformats.org/officeDocument/2006/relationships/hyperlink" Target="https://www.mayoclinic.org/diseases-conditions/coronavirus/in-depth/kids-covid-19/art-20482508"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wp-content/uploads/2020/08/stop-the-spread-of-germs-8.5x11.pdf"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www.sciencemag.org/news/2020/07/school-openings-across-globe-suggest-ways-keep-coronavirus-bay-despite-outbreaks"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sciencemag.org/news/2020/07/school-openings-across-globe-suggest-ways-keep-coronavirus-bay-despite-outbreaks"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chfs.ky.gov/agencies/dph/covid19/copingkidsandfamilyedition.pd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www.popcov.com/educational-activitie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canr.msu.edu/news/handwashing_for_preschoolers"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www.youtube.com/watch?v=seA1wbXUQTs" TargetMode="External"/><Relationship Id="rId3" Type="http://schemas.openxmlformats.org/officeDocument/2006/relationships/hyperlink" Target="https://www.youtube.com/watch?v=LQ24EfM7sEw" TargetMode="External"/><Relationship Id="rId7" Type="http://schemas.openxmlformats.org/officeDocument/2006/relationships/hyperlink" Target="https://www.youtube.com/watch?v=Vr6GQN-z_2s" TargetMode="External"/><Relationship Id="rId2" Type="http://schemas.openxmlformats.org/officeDocument/2006/relationships/hyperlink" Target="https://www.youtube.com/watch?v=8QnunFtuth8" TargetMode="External"/><Relationship Id="rId1" Type="http://schemas.openxmlformats.org/officeDocument/2006/relationships/slideLayout" Target="../slideLayouts/slideLayout7.xml"/><Relationship Id="rId6" Type="http://schemas.openxmlformats.org/officeDocument/2006/relationships/hyperlink" Target="https://www.youtube.com/watch?v=dDHJW4r3elE" TargetMode="External"/><Relationship Id="rId5" Type="http://schemas.openxmlformats.org/officeDocument/2006/relationships/hyperlink" Target="https://www.youtube.com/watch?v=ggHtoeQrGxQ" TargetMode="External"/><Relationship Id="rId4" Type="http://schemas.openxmlformats.org/officeDocument/2006/relationships/hyperlink" Target="https://www.youtube.com/watch?v=L89nN03pBz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71800"/>
            <a:ext cx="9144000" cy="3662541"/>
          </a:xfrm>
          <a:prstGeom prst="rect">
            <a:avLst/>
          </a:prstGeom>
          <a:noFill/>
        </p:spPr>
        <p:txBody>
          <a:bodyPr wrap="square" rtlCol="0">
            <a:spAutoFit/>
          </a:bodyPr>
          <a:lstStyle/>
          <a:p>
            <a:pPr algn="ctr"/>
            <a:r>
              <a:rPr lang="en-US" sz="4400" dirty="0" smtClean="0"/>
              <a:t>Prince of Peace Catholic Montessori</a:t>
            </a:r>
          </a:p>
          <a:p>
            <a:pPr algn="ctr"/>
            <a:r>
              <a:rPr lang="en-US" sz="4400" dirty="0" smtClean="0"/>
              <a:t>School Wide</a:t>
            </a:r>
          </a:p>
          <a:p>
            <a:pPr algn="ctr"/>
            <a:r>
              <a:rPr lang="en-US" sz="4400" dirty="0" smtClean="0"/>
              <a:t>Safe In School </a:t>
            </a:r>
          </a:p>
          <a:p>
            <a:pPr algn="ctr"/>
            <a:r>
              <a:rPr lang="en-US" sz="4400" dirty="0" smtClean="0"/>
              <a:t>Behavior Plan</a:t>
            </a:r>
          </a:p>
          <a:p>
            <a:pPr algn="ctr"/>
            <a:r>
              <a:rPr lang="en-US" sz="2800" dirty="0" smtClean="0"/>
              <a:t>(COVID-19)</a:t>
            </a:r>
          </a:p>
          <a:p>
            <a:pPr algn="ctr"/>
            <a:r>
              <a:rPr lang="en-US" sz="2800" dirty="0" smtClean="0"/>
              <a:t>2020-2021 school year</a:t>
            </a:r>
          </a:p>
        </p:txBody>
      </p:sp>
      <p:pic>
        <p:nvPicPr>
          <p:cNvPr id="8" name="Picture 7" descr="New School Stationery top cleaned.JPG"/>
          <p:cNvPicPr>
            <a:picLocks noChangeAspect="1"/>
          </p:cNvPicPr>
          <p:nvPr/>
        </p:nvPicPr>
        <p:blipFill>
          <a:blip r:embed="rId2"/>
          <a:stretch>
            <a:fillRect/>
          </a:stretch>
        </p:blipFill>
        <p:spPr>
          <a:xfrm>
            <a:off x="152400" y="152400"/>
            <a:ext cx="8886360" cy="3048000"/>
          </a:xfrm>
          <a:prstGeom prst="rect">
            <a:avLst/>
          </a:prstGeom>
        </p:spPr>
      </p:pic>
      <p:sp>
        <p:nvSpPr>
          <p:cNvPr id="9" name="Rectangle 8"/>
          <p:cNvSpPr/>
          <p:nvPr/>
        </p:nvSpPr>
        <p:spPr>
          <a:xfrm rot="19790765">
            <a:off x="7053308" y="4394227"/>
            <a:ext cx="1601721" cy="1815882"/>
          </a:xfrm>
          <a:prstGeom prst="rect">
            <a:avLst/>
          </a:prstGeom>
          <a:noFill/>
        </p:spPr>
        <p:txBody>
          <a:bodyPr wrap="none" lIns="91440" tIns="45720" rIns="91440" bIns="45720">
            <a:spAutoFit/>
          </a:bodyPr>
          <a:lstStyle/>
          <a:p>
            <a:pPr algn="ctr"/>
            <a:r>
              <a:rPr lang="en-US" sz="28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On-Going</a:t>
            </a:r>
          </a:p>
          <a:p>
            <a:pPr algn="ctr"/>
            <a:r>
              <a:rPr lang="en-US"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Work</a:t>
            </a:r>
          </a:p>
          <a:p>
            <a:pPr algn="ctr"/>
            <a:r>
              <a:rPr lang="en-US" sz="28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In</a:t>
            </a:r>
          </a:p>
          <a:p>
            <a:pPr algn="ctr"/>
            <a:r>
              <a:rPr lang="en-US"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Progress</a:t>
            </a:r>
            <a:endParaRPr lang="en-US" sz="2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743200"/>
            <a:ext cx="3733800" cy="923330"/>
          </a:xfrm>
          <a:prstGeom prst="rect">
            <a:avLst/>
          </a:prstGeom>
          <a:noFill/>
        </p:spPr>
        <p:txBody>
          <a:bodyPr wrap="square" rtlCol="0">
            <a:spAutoFit/>
          </a:bodyPr>
          <a:lstStyle/>
          <a:p>
            <a:r>
              <a:rPr lang="en-US" dirty="0" smtClean="0">
                <a:hlinkClick r:id="rId2"/>
              </a:rPr>
              <a:t>https</a:t>
            </a:r>
            <a:r>
              <a:rPr lang="en-US" dirty="0" smtClean="0">
                <a:hlinkClick r:id="rId2"/>
              </a:rPr>
              <a:t>://</a:t>
            </a:r>
            <a:r>
              <a:rPr lang="en-US" dirty="0" smtClean="0">
                <a:hlinkClick r:id="rId2"/>
              </a:rPr>
              <a:t>www.cbc.ca/parents/content/pdf/KIDS_Handwash_Steps_Print.pdf</a:t>
            </a:r>
            <a:endParaRPr lang="en-US" dirty="0" smtClean="0"/>
          </a:p>
          <a:p>
            <a:endParaRPr lang="en-US" dirty="0"/>
          </a:p>
        </p:txBody>
      </p:sp>
      <p:sp>
        <p:nvSpPr>
          <p:cNvPr id="3" name="TextBox 2"/>
          <p:cNvSpPr txBox="1"/>
          <p:nvPr/>
        </p:nvSpPr>
        <p:spPr>
          <a:xfrm>
            <a:off x="381000" y="457200"/>
            <a:ext cx="3048000" cy="1200329"/>
          </a:xfrm>
          <a:prstGeom prst="rect">
            <a:avLst/>
          </a:prstGeom>
          <a:noFill/>
        </p:spPr>
        <p:txBody>
          <a:bodyPr wrap="square" rtlCol="0">
            <a:spAutoFit/>
          </a:bodyPr>
          <a:lstStyle/>
          <a:p>
            <a:pPr algn="ctr"/>
            <a:r>
              <a:rPr lang="en-US" dirty="0" smtClean="0"/>
              <a:t>A poster </a:t>
            </a:r>
          </a:p>
          <a:p>
            <a:pPr algn="ctr"/>
            <a:r>
              <a:rPr lang="en-US" dirty="0" smtClean="0"/>
              <a:t>with steps </a:t>
            </a:r>
            <a:endParaRPr lang="en-US" dirty="0" smtClean="0"/>
          </a:p>
          <a:p>
            <a:pPr algn="ctr"/>
            <a:r>
              <a:rPr lang="en-US" dirty="0" smtClean="0"/>
              <a:t>f</a:t>
            </a:r>
            <a:r>
              <a:rPr lang="en-US" dirty="0" smtClean="0"/>
              <a:t>or </a:t>
            </a:r>
          </a:p>
          <a:p>
            <a:pPr algn="ctr"/>
            <a:r>
              <a:rPr lang="en-US" dirty="0" smtClean="0"/>
              <a:t>washing hands</a:t>
            </a:r>
            <a:endParaRPr lang="en-US" dirty="0"/>
          </a:p>
        </p:txBody>
      </p:sp>
      <p:sp>
        <p:nvSpPr>
          <p:cNvPr id="4" name="TextBox 3"/>
          <p:cNvSpPr txBox="1"/>
          <p:nvPr/>
        </p:nvSpPr>
        <p:spPr>
          <a:xfrm>
            <a:off x="304800" y="2286000"/>
            <a:ext cx="3429000" cy="369332"/>
          </a:xfrm>
          <a:prstGeom prst="rect">
            <a:avLst/>
          </a:prstGeom>
          <a:noFill/>
        </p:spPr>
        <p:txBody>
          <a:bodyPr wrap="square" rtlCol="0">
            <a:spAutoFit/>
          </a:bodyPr>
          <a:lstStyle/>
          <a:p>
            <a:r>
              <a:rPr lang="en-US" dirty="0" smtClean="0"/>
              <a:t>Click this link to print poster:</a:t>
            </a:r>
            <a:endParaRPr lang="en-US" dirty="0"/>
          </a:p>
        </p:txBody>
      </p:sp>
      <p:pic>
        <p:nvPicPr>
          <p:cNvPr id="1026" name="Picture 2"/>
          <p:cNvPicPr>
            <a:picLocks noChangeAspect="1" noChangeArrowheads="1"/>
          </p:cNvPicPr>
          <p:nvPr/>
        </p:nvPicPr>
        <p:blipFill>
          <a:blip r:embed="rId3"/>
          <a:srcRect l="28757" t="11467" r="40941" b="5481"/>
          <a:stretch>
            <a:fillRect/>
          </a:stretch>
        </p:blipFill>
        <p:spPr bwMode="auto">
          <a:xfrm>
            <a:off x="4876800" y="533399"/>
            <a:ext cx="3733800" cy="5758023"/>
          </a:xfrm>
          <a:prstGeom prst="rect">
            <a:avLst/>
          </a:prstGeom>
          <a:noFill/>
          <a:ln w="9525" algn="in">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76200"/>
            <a:ext cx="2971800" cy="646331"/>
          </a:xfrm>
          <a:prstGeom prst="rect">
            <a:avLst/>
          </a:prstGeom>
          <a:noFill/>
        </p:spPr>
        <p:txBody>
          <a:bodyPr wrap="square" rtlCol="0">
            <a:spAutoFit/>
          </a:bodyPr>
          <a:lstStyle/>
          <a:p>
            <a:pPr algn="ctr"/>
            <a:r>
              <a:rPr lang="en-US" sz="3600" b="1" dirty="0" smtClean="0"/>
              <a:t>FACE</a:t>
            </a:r>
            <a:endParaRPr lang="en-US" sz="3600" b="1" dirty="0"/>
          </a:p>
        </p:txBody>
      </p:sp>
      <p:sp>
        <p:nvSpPr>
          <p:cNvPr id="3" name="TextBox 2"/>
          <p:cNvSpPr txBox="1"/>
          <p:nvPr/>
        </p:nvSpPr>
        <p:spPr>
          <a:xfrm>
            <a:off x="304800" y="685800"/>
            <a:ext cx="8610600" cy="369332"/>
          </a:xfrm>
          <a:prstGeom prst="rect">
            <a:avLst/>
          </a:prstGeom>
          <a:noFill/>
        </p:spPr>
        <p:txBody>
          <a:bodyPr wrap="square" rtlCol="0">
            <a:spAutoFit/>
          </a:bodyPr>
          <a:lstStyle/>
          <a:p>
            <a:r>
              <a:rPr lang="en-US" b="1" u="sng" dirty="0" smtClean="0"/>
              <a:t>Face:   </a:t>
            </a:r>
          </a:p>
        </p:txBody>
      </p:sp>
      <p:pic>
        <p:nvPicPr>
          <p:cNvPr id="7170" name="Picture 2" descr="Image result for vampire sneeze poster | Sneezing, Health fair ..."/>
          <p:cNvPicPr>
            <a:picLocks noChangeAspect="1" noChangeArrowheads="1"/>
          </p:cNvPicPr>
          <p:nvPr/>
        </p:nvPicPr>
        <p:blipFill>
          <a:blip r:embed="rId2"/>
          <a:srcRect/>
          <a:stretch>
            <a:fillRect/>
          </a:stretch>
        </p:blipFill>
        <p:spPr bwMode="auto">
          <a:xfrm>
            <a:off x="5486400" y="4489000"/>
            <a:ext cx="3657600" cy="2369000"/>
          </a:xfrm>
          <a:prstGeom prst="rect">
            <a:avLst/>
          </a:prstGeom>
          <a:noFill/>
        </p:spPr>
      </p:pic>
      <p:sp>
        <p:nvSpPr>
          <p:cNvPr id="5" name="Rectangle 4"/>
          <p:cNvSpPr/>
          <p:nvPr/>
        </p:nvSpPr>
        <p:spPr>
          <a:xfrm>
            <a:off x="381000" y="4267200"/>
            <a:ext cx="5334000" cy="923330"/>
          </a:xfrm>
          <a:prstGeom prst="rect">
            <a:avLst/>
          </a:prstGeom>
        </p:spPr>
        <p:txBody>
          <a:bodyPr wrap="square">
            <a:spAutoFit/>
          </a:bodyPr>
          <a:lstStyle/>
          <a:p>
            <a:r>
              <a:rPr lang="en-US" dirty="0" smtClean="0">
                <a:hlinkClick r:id="rId3"/>
              </a:rPr>
              <a:t>https://www.youtube.com/watch?v=3vw0hIs2LEg</a:t>
            </a:r>
            <a:endParaRPr lang="en-US" dirty="0" smtClean="0"/>
          </a:p>
          <a:p>
            <a:r>
              <a:rPr lang="en-US" dirty="0" err="1" smtClean="0"/>
              <a:t>Mythbusters</a:t>
            </a:r>
            <a:r>
              <a:rPr lang="en-US" dirty="0" smtClean="0"/>
              <a:t>…How far a sneeze can travel</a:t>
            </a:r>
          </a:p>
          <a:p>
            <a:r>
              <a:rPr lang="en-US" dirty="0" smtClean="0"/>
              <a:t>Ages 9 and up</a:t>
            </a:r>
            <a:endParaRPr lang="en-US" dirty="0"/>
          </a:p>
        </p:txBody>
      </p:sp>
      <p:sp>
        <p:nvSpPr>
          <p:cNvPr id="6" name="Rectangle 5"/>
          <p:cNvSpPr/>
          <p:nvPr/>
        </p:nvSpPr>
        <p:spPr>
          <a:xfrm>
            <a:off x="381000" y="3048000"/>
            <a:ext cx="7543800" cy="646331"/>
          </a:xfrm>
          <a:prstGeom prst="rect">
            <a:avLst/>
          </a:prstGeom>
        </p:spPr>
        <p:txBody>
          <a:bodyPr wrap="square">
            <a:spAutoFit/>
          </a:bodyPr>
          <a:lstStyle/>
          <a:p>
            <a:r>
              <a:rPr lang="en-US" dirty="0" smtClean="0">
                <a:hlinkClick r:id="rId4"/>
              </a:rPr>
              <a:t>https://www.youtube.com/watch?v=cQOSh6GLa_w</a:t>
            </a:r>
            <a:endParaRPr lang="en-US" dirty="0" smtClean="0"/>
          </a:p>
          <a:p>
            <a:r>
              <a:rPr lang="en-US" dirty="0" smtClean="0"/>
              <a:t>People demonstrate how far a sneeze can travel        Ages 6 and up</a:t>
            </a:r>
            <a:endParaRPr lang="en-US" dirty="0"/>
          </a:p>
        </p:txBody>
      </p:sp>
      <p:sp>
        <p:nvSpPr>
          <p:cNvPr id="7" name="Rectangle 6"/>
          <p:cNvSpPr/>
          <p:nvPr/>
        </p:nvSpPr>
        <p:spPr>
          <a:xfrm>
            <a:off x="152400" y="1992868"/>
            <a:ext cx="3394904" cy="369332"/>
          </a:xfrm>
          <a:prstGeom prst="rect">
            <a:avLst/>
          </a:prstGeom>
        </p:spPr>
        <p:txBody>
          <a:bodyPr wrap="none">
            <a:spAutoFit/>
          </a:bodyPr>
          <a:lstStyle/>
          <a:p>
            <a:r>
              <a:rPr lang="en-US" b="1" u="sng" dirty="0" smtClean="0"/>
              <a:t>Vampire cough and sneeze videos</a:t>
            </a:r>
          </a:p>
        </p:txBody>
      </p:sp>
      <p:sp>
        <p:nvSpPr>
          <p:cNvPr id="8" name="Rectangle 7"/>
          <p:cNvSpPr/>
          <p:nvPr/>
        </p:nvSpPr>
        <p:spPr>
          <a:xfrm>
            <a:off x="381000" y="2362200"/>
            <a:ext cx="7543800" cy="646331"/>
          </a:xfrm>
          <a:prstGeom prst="rect">
            <a:avLst/>
          </a:prstGeom>
        </p:spPr>
        <p:txBody>
          <a:bodyPr wrap="square">
            <a:spAutoFit/>
          </a:bodyPr>
          <a:lstStyle/>
          <a:p>
            <a:r>
              <a:rPr lang="en-US" dirty="0" smtClean="0">
                <a:hlinkClick r:id="rId5"/>
              </a:rPr>
              <a:t>https://www.youtube.com/watch?v=S4vObywdvYw</a:t>
            </a:r>
            <a:endParaRPr lang="en-US" dirty="0" smtClean="0"/>
          </a:p>
          <a:p>
            <a:r>
              <a:rPr lang="en-US" dirty="0" smtClean="0"/>
              <a:t>7 year old girl demonstrates vampire sneeze     Preschool age –and up</a:t>
            </a:r>
            <a:endParaRPr lang="en-US" dirty="0"/>
          </a:p>
        </p:txBody>
      </p:sp>
      <p:sp>
        <p:nvSpPr>
          <p:cNvPr id="9" name="Rectangle 8"/>
          <p:cNvSpPr/>
          <p:nvPr/>
        </p:nvSpPr>
        <p:spPr>
          <a:xfrm>
            <a:off x="381000" y="3657600"/>
            <a:ext cx="7010400" cy="646331"/>
          </a:xfrm>
          <a:prstGeom prst="rect">
            <a:avLst/>
          </a:prstGeom>
        </p:spPr>
        <p:txBody>
          <a:bodyPr wrap="square">
            <a:spAutoFit/>
          </a:bodyPr>
          <a:lstStyle/>
          <a:p>
            <a:r>
              <a:rPr lang="en-US" dirty="0" smtClean="0">
                <a:hlinkClick r:id="rId6"/>
              </a:rPr>
              <a:t>https://www.youtube.com/watch?v=XZJ90r7pi3Q</a:t>
            </a:r>
            <a:endParaRPr lang="en-US" dirty="0" smtClean="0"/>
          </a:p>
          <a:p>
            <a:r>
              <a:rPr lang="en-US" dirty="0" smtClean="0"/>
              <a:t>Book\Poem  about the Vampire Cough          Ages 6 and up</a:t>
            </a:r>
            <a:endParaRPr lang="en-US" dirty="0"/>
          </a:p>
        </p:txBody>
      </p:sp>
      <p:sp>
        <p:nvSpPr>
          <p:cNvPr id="11" name="TextBox 10"/>
          <p:cNvSpPr txBox="1"/>
          <p:nvPr/>
        </p:nvSpPr>
        <p:spPr>
          <a:xfrm>
            <a:off x="1066800" y="1219200"/>
            <a:ext cx="7543800" cy="738664"/>
          </a:xfrm>
          <a:prstGeom prst="rect">
            <a:avLst/>
          </a:prstGeom>
          <a:noFill/>
        </p:spPr>
        <p:txBody>
          <a:bodyPr wrap="square" rtlCol="0">
            <a:spAutoFit/>
          </a:bodyPr>
          <a:lstStyle/>
          <a:p>
            <a:r>
              <a:rPr lang="en-US" sz="2400" b="1" dirty="0" smtClean="0"/>
              <a:t>All students </a:t>
            </a:r>
            <a:r>
              <a:rPr lang="en-US" dirty="0" smtClean="0"/>
              <a:t>know </a:t>
            </a:r>
            <a:r>
              <a:rPr lang="en-US" b="1" u="sng" dirty="0" smtClean="0"/>
              <a:t>how</a:t>
            </a:r>
            <a:r>
              <a:rPr lang="en-US" dirty="0" smtClean="0"/>
              <a:t> to cough and sneeze to prevent passage of germs to others </a:t>
            </a:r>
            <a:r>
              <a:rPr lang="en-US" b="1" u="sng" dirty="0" smtClean="0"/>
              <a:t>(Vampire Cough &amp; Sneeze)</a:t>
            </a:r>
          </a:p>
        </p:txBody>
      </p:sp>
      <p:grpSp>
        <p:nvGrpSpPr>
          <p:cNvPr id="13" name="Group 2"/>
          <p:cNvGrpSpPr>
            <a:grpSpLocks/>
          </p:cNvGrpSpPr>
          <p:nvPr/>
        </p:nvGrpSpPr>
        <p:grpSpPr bwMode="auto">
          <a:xfrm>
            <a:off x="228600" y="1268413"/>
            <a:ext cx="669925" cy="484187"/>
            <a:chOff x="109899450" y="108299250"/>
            <a:chExt cx="669850" cy="483870"/>
          </a:xfrm>
        </p:grpSpPr>
        <p:sp>
          <p:nvSpPr>
            <p:cNvPr id="14" name="WordArt 3"/>
            <p:cNvSpPr>
              <a:spLocks noChangeArrowheads="1" noChangeShapeType="1" noTextEdit="1"/>
            </p:cNvSpPr>
            <p:nvPr/>
          </p:nvSpPr>
          <p:spPr bwMode="auto">
            <a:xfrm>
              <a:off x="110363560" y="108356400"/>
              <a:ext cx="205740" cy="426720"/>
            </a:xfrm>
            <a:prstGeom prst="rect">
              <a:avLst/>
            </a:prstGeom>
          </p:spPr>
          <p:txBody>
            <a:bodyPr wrap="none" fromWordArt="1">
              <a:prstTxWarp prst="textPlain">
                <a:avLst>
                  <a:gd name="adj" fmla="val 50000"/>
                </a:avLst>
              </a:prstTxWarp>
            </a:bodyPr>
            <a:lstStyle/>
            <a:p>
              <a:pPr algn="ctr" rtl="0"/>
              <a:r>
                <a:rPr lang="en-US" sz="2400" kern="10" spc="0" smtClean="0">
                  <a:ln w="9525">
                    <a:solidFill>
                      <a:srgbClr val="000000"/>
                    </a:solidFill>
                    <a:round/>
                    <a:headEnd/>
                    <a:tailEnd/>
                  </a:ln>
                  <a:solidFill>
                    <a:srgbClr val="FFFFFF"/>
                  </a:solidFill>
                  <a:effectLst/>
                  <a:latin typeface="Arial Black"/>
                </a:rPr>
                <a:t>1</a:t>
              </a:r>
              <a:endParaRPr lang="en-US" sz="2400" kern="10" spc="0">
                <a:ln w="9525">
                  <a:solidFill>
                    <a:srgbClr val="000000"/>
                  </a:solidFill>
                  <a:round/>
                  <a:headEnd/>
                  <a:tailEnd/>
                </a:ln>
                <a:solidFill>
                  <a:srgbClr val="FFFFFF"/>
                </a:solidFill>
                <a:effectLst/>
                <a:latin typeface="Arial Black"/>
              </a:endParaRPr>
            </a:p>
          </p:txBody>
        </p:sp>
        <p:sp>
          <p:nvSpPr>
            <p:cNvPr id="15" name="WordArt 4"/>
            <p:cNvSpPr>
              <a:spLocks noChangeArrowheads="1" noChangeShapeType="1" noTextEdit="1"/>
            </p:cNvSpPr>
            <p:nvPr/>
          </p:nvSpPr>
          <p:spPr bwMode="auto">
            <a:xfrm>
              <a:off x="109899450" y="108299250"/>
              <a:ext cx="342900" cy="228600"/>
            </a:xfrm>
            <a:prstGeom prst="rect">
              <a:avLst/>
            </a:prstGeom>
          </p:spPr>
          <p:txBody>
            <a:bodyPr wrap="none" fromWordArt="1">
              <a:prstTxWarp prst="textPlain">
                <a:avLst>
                  <a:gd name="adj" fmla="val 50000"/>
                </a:avLst>
              </a:prstTxWarp>
            </a:bodyPr>
            <a:lstStyle/>
            <a:p>
              <a:pPr algn="ctr" rtl="0"/>
              <a:r>
                <a:rPr lang="en-US" sz="1800" kern="10" spc="0" dirty="0" smtClean="0">
                  <a:ln w="9525" algn="ctr">
                    <a:solidFill>
                      <a:srgbClr val="000000"/>
                    </a:solidFill>
                    <a:round/>
                    <a:headEnd/>
                    <a:tailEnd/>
                  </a:ln>
                  <a:solidFill>
                    <a:srgbClr val="FFFFFF"/>
                  </a:solidFill>
                  <a:effectLst/>
                  <a:latin typeface="Arial Black"/>
                </a:rPr>
                <a:t>#</a:t>
              </a:r>
              <a:endParaRPr lang="en-US" sz="1800" kern="10" spc="0" dirty="0">
                <a:ln w="9525" algn="ctr">
                  <a:solidFill>
                    <a:srgbClr val="000000"/>
                  </a:solidFill>
                  <a:round/>
                  <a:headEnd/>
                  <a:tailEnd/>
                </a:ln>
                <a:solidFill>
                  <a:srgbClr val="FFFFFF"/>
                </a:solidFill>
                <a:effectLst/>
                <a:latin typeface="Arial Black"/>
              </a:endParaRPr>
            </a:p>
          </p:txBody>
        </p:sp>
      </p:grpSp>
      <p:sp>
        <p:nvSpPr>
          <p:cNvPr id="16" name="TextBox 15"/>
          <p:cNvSpPr txBox="1"/>
          <p:nvPr/>
        </p:nvSpPr>
        <p:spPr>
          <a:xfrm>
            <a:off x="3581400" y="5562600"/>
            <a:ext cx="1676400" cy="646331"/>
          </a:xfrm>
          <a:prstGeom prst="rect">
            <a:avLst/>
          </a:prstGeom>
          <a:noFill/>
        </p:spPr>
        <p:txBody>
          <a:bodyPr wrap="square" rtlCol="0">
            <a:spAutoFit/>
          </a:bodyPr>
          <a:lstStyle/>
          <a:p>
            <a:pPr algn="r"/>
            <a:r>
              <a:rPr lang="en-US" dirty="0" smtClean="0"/>
              <a:t>Poster</a:t>
            </a:r>
          </a:p>
          <a:p>
            <a:pPr algn="r"/>
            <a:r>
              <a:rPr lang="en-US" dirty="0" smtClean="0"/>
              <a:t>Available online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676401"/>
            <a:ext cx="8610600" cy="2862322"/>
          </a:xfrm>
          <a:prstGeom prst="rect">
            <a:avLst/>
          </a:prstGeom>
        </p:spPr>
        <p:txBody>
          <a:bodyPr wrap="square">
            <a:spAutoFit/>
          </a:bodyPr>
          <a:lstStyle/>
          <a:p>
            <a:r>
              <a:rPr lang="en-US" b="1" u="sng" dirty="0" smtClean="0"/>
              <a:t>Masks:</a:t>
            </a:r>
            <a:r>
              <a:rPr lang="en-US" dirty="0" smtClean="0"/>
              <a:t>    </a:t>
            </a:r>
          </a:p>
          <a:p>
            <a:r>
              <a:rPr lang="en-US" dirty="0" smtClean="0"/>
              <a:t>-Based on COVID-19 Prince of Peace Catholic </a:t>
            </a:r>
            <a:r>
              <a:rPr lang="en-US" dirty="0" err="1" smtClean="0"/>
              <a:t>Motessori</a:t>
            </a:r>
            <a:r>
              <a:rPr lang="en-US" dirty="0" smtClean="0"/>
              <a:t> School Policy </a:t>
            </a:r>
          </a:p>
          <a:p>
            <a:pPr marL="342900" indent="-342900">
              <a:buAutoNum type="arabicPeriod"/>
            </a:pPr>
            <a:r>
              <a:rPr lang="en-US" dirty="0" smtClean="0"/>
              <a:t>Always wear a mask in the hallways (Going to and from specials, lunch, recess, etc.)</a:t>
            </a:r>
          </a:p>
          <a:p>
            <a:pPr marL="342900" indent="-342900"/>
            <a:r>
              <a:rPr lang="en-US" dirty="0" smtClean="0"/>
              <a:t>	 (See School Policy—Diocese current plan = masks for </a:t>
            </a:r>
            <a:r>
              <a:rPr lang="en-US" smtClean="0"/>
              <a:t>1</a:t>
            </a:r>
            <a:r>
              <a:rPr lang="en-US" baseline="30000" smtClean="0"/>
              <a:t>st</a:t>
            </a:r>
            <a:r>
              <a:rPr lang="en-US" smtClean="0"/>
              <a:t> grade and up)</a:t>
            </a:r>
            <a:endParaRPr lang="en-US" dirty="0" smtClean="0"/>
          </a:p>
          <a:p>
            <a:pPr marL="342900" indent="-342900"/>
            <a:r>
              <a:rPr lang="en-US" dirty="0" smtClean="0"/>
              <a:t>2.   When not wearing a mask, students should fasten it to their lanyard.</a:t>
            </a:r>
          </a:p>
          <a:p>
            <a:pPr marL="342900" indent="-342900"/>
            <a:endParaRPr lang="en-US" dirty="0" smtClean="0"/>
          </a:p>
          <a:p>
            <a:pPr marL="342900" indent="-342900">
              <a:buAutoNum type="arabicPeriod"/>
            </a:pPr>
            <a:r>
              <a:rPr lang="en-US" dirty="0" smtClean="0"/>
              <a:t>When developmentally appropriate, students should know </a:t>
            </a:r>
            <a:r>
              <a:rPr lang="en-US" b="1" u="sng" dirty="0" smtClean="0"/>
              <a:t>when to wear a mask.</a:t>
            </a:r>
          </a:p>
          <a:p>
            <a:pPr marL="342900" indent="-342900">
              <a:buAutoNum type="arabicPeriod"/>
            </a:pPr>
            <a:r>
              <a:rPr lang="en-US" dirty="0" smtClean="0"/>
              <a:t>When developmentally appropriate, students should know </a:t>
            </a:r>
            <a:r>
              <a:rPr lang="en-US" b="1" u="sng" dirty="0" smtClean="0"/>
              <a:t>how to wear a mask.</a:t>
            </a:r>
          </a:p>
          <a:p>
            <a:pPr marL="342900" indent="-342900">
              <a:buAutoNum type="arabicPeriod"/>
            </a:pPr>
            <a:r>
              <a:rPr lang="en-US" dirty="0" smtClean="0"/>
              <a:t>When developmentally appropriate, students can </a:t>
            </a:r>
            <a:r>
              <a:rPr lang="en-US" b="1" u="sng" dirty="0" smtClean="0"/>
              <a:t>explain why</a:t>
            </a:r>
            <a:r>
              <a:rPr lang="en-US" dirty="0" smtClean="0"/>
              <a:t> we wear a mask and touching eyes, nose, and mouth can spread germs.  </a:t>
            </a:r>
          </a:p>
        </p:txBody>
      </p:sp>
      <p:sp>
        <p:nvSpPr>
          <p:cNvPr id="3" name="TextBox 2"/>
          <p:cNvSpPr txBox="1"/>
          <p:nvPr/>
        </p:nvSpPr>
        <p:spPr>
          <a:xfrm>
            <a:off x="2743200" y="76200"/>
            <a:ext cx="2971800" cy="646331"/>
          </a:xfrm>
          <a:prstGeom prst="rect">
            <a:avLst/>
          </a:prstGeom>
          <a:noFill/>
        </p:spPr>
        <p:txBody>
          <a:bodyPr wrap="square" rtlCol="0">
            <a:spAutoFit/>
          </a:bodyPr>
          <a:lstStyle/>
          <a:p>
            <a:pPr algn="ctr"/>
            <a:r>
              <a:rPr lang="en-US" sz="3600" b="1" dirty="0" smtClean="0"/>
              <a:t>FACE</a:t>
            </a:r>
            <a:endParaRPr lang="en-US" sz="3600" b="1" dirty="0"/>
          </a:p>
        </p:txBody>
      </p:sp>
      <p:sp>
        <p:nvSpPr>
          <p:cNvPr id="6" name="Rectangle 5"/>
          <p:cNvSpPr/>
          <p:nvPr/>
        </p:nvSpPr>
        <p:spPr>
          <a:xfrm>
            <a:off x="228600" y="838200"/>
            <a:ext cx="8382000" cy="646331"/>
          </a:xfrm>
          <a:prstGeom prst="rect">
            <a:avLst/>
          </a:prstGeom>
        </p:spPr>
        <p:txBody>
          <a:bodyPr wrap="square">
            <a:spAutoFit/>
          </a:bodyPr>
          <a:lstStyle/>
          <a:p>
            <a:r>
              <a:rPr lang="en-US" dirty="0" smtClean="0">
                <a:hlinkClick r:id="rId2"/>
              </a:rPr>
              <a:t>https://www.youtube.com/watch?v=4KRuP1QGmhU&amp;feature=youtu.be</a:t>
            </a:r>
            <a:r>
              <a:rPr lang="en-US" dirty="0" smtClean="0"/>
              <a:t>  - Wearing a mask video made by Cincinnati Children’s Hospital </a:t>
            </a:r>
          </a:p>
        </p:txBody>
      </p:sp>
      <p:sp>
        <p:nvSpPr>
          <p:cNvPr id="7" name="AutoShape 3"/>
          <p:cNvSpPr>
            <a:spLocks noChangeArrowheads="1"/>
          </p:cNvSpPr>
          <p:nvPr/>
        </p:nvSpPr>
        <p:spPr bwMode="auto">
          <a:xfrm>
            <a:off x="228600" y="5943600"/>
            <a:ext cx="342900" cy="28575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3300"/>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 name="Rectangle 7"/>
          <p:cNvSpPr/>
          <p:nvPr/>
        </p:nvSpPr>
        <p:spPr>
          <a:xfrm>
            <a:off x="152400" y="6019800"/>
            <a:ext cx="8991600" cy="646331"/>
          </a:xfrm>
          <a:prstGeom prst="rect">
            <a:avLst/>
          </a:prstGeom>
        </p:spPr>
        <p:txBody>
          <a:bodyPr wrap="square">
            <a:spAutoFit/>
          </a:bodyPr>
          <a:lstStyle/>
          <a:p>
            <a:r>
              <a:rPr lang="en-US" dirty="0" smtClean="0"/>
              <a:t>        </a:t>
            </a:r>
            <a:r>
              <a:rPr lang="en-US" b="1" dirty="0" smtClean="0"/>
              <a:t>My Mask Protects You…..Your Mask Protects Me.  </a:t>
            </a:r>
            <a:r>
              <a:rPr lang="en-US" dirty="0" smtClean="0"/>
              <a:t>(Love one another as I have loved you)</a:t>
            </a:r>
          </a:p>
          <a:p>
            <a:r>
              <a:rPr lang="en-US" dirty="0" smtClean="0"/>
              <a:t>Maybe put a heart on their masks.  </a:t>
            </a:r>
            <a:r>
              <a:rPr lang="en-US" i="1" dirty="0" smtClean="0"/>
              <a:t>(just a suggestion)</a:t>
            </a:r>
            <a:endParaRPr lang="en-US" b="1" i="1" u="sng" dirty="0" smtClean="0"/>
          </a:p>
        </p:txBody>
      </p:sp>
      <p:sp>
        <p:nvSpPr>
          <p:cNvPr id="10" name="TextBox 9"/>
          <p:cNvSpPr txBox="1"/>
          <p:nvPr/>
        </p:nvSpPr>
        <p:spPr>
          <a:xfrm>
            <a:off x="304800" y="4648200"/>
            <a:ext cx="7391400" cy="381000"/>
          </a:xfrm>
          <a:prstGeom prst="rect">
            <a:avLst/>
          </a:prstGeom>
          <a:noFill/>
        </p:spPr>
        <p:txBody>
          <a:bodyPr wrap="square" rtlCol="0">
            <a:spAutoFit/>
          </a:bodyPr>
          <a:lstStyle/>
          <a:p>
            <a:r>
              <a:rPr lang="en-US" b="1" u="sng" dirty="0" smtClean="0"/>
              <a:t>Excellent video showing how germs can spread in a 3</a:t>
            </a:r>
            <a:r>
              <a:rPr lang="en-US" b="1" u="sng" baseline="30000" dirty="0" smtClean="0"/>
              <a:t>rd</a:t>
            </a:r>
            <a:r>
              <a:rPr lang="en-US" b="1" u="sng" dirty="0" smtClean="0"/>
              <a:t> grade classroom:</a:t>
            </a:r>
            <a:endParaRPr lang="en-US" b="1" u="sng" dirty="0"/>
          </a:p>
        </p:txBody>
      </p:sp>
      <p:sp>
        <p:nvSpPr>
          <p:cNvPr id="11" name="Rectangle 10"/>
          <p:cNvSpPr/>
          <p:nvPr/>
        </p:nvSpPr>
        <p:spPr>
          <a:xfrm>
            <a:off x="304800" y="4953000"/>
            <a:ext cx="8686800" cy="646331"/>
          </a:xfrm>
          <a:prstGeom prst="rect">
            <a:avLst/>
          </a:prstGeom>
        </p:spPr>
        <p:txBody>
          <a:bodyPr wrap="square">
            <a:spAutoFit/>
          </a:bodyPr>
          <a:lstStyle/>
          <a:p>
            <a:r>
              <a:rPr lang="en-US" dirty="0" smtClean="0">
                <a:hlinkClick r:id="rId3"/>
              </a:rPr>
              <a:t>https://www.youtube.com/watch?v=I5-dI74zxPg</a:t>
            </a:r>
            <a:r>
              <a:rPr lang="en-US" dirty="0" smtClean="0"/>
              <a:t>       3</a:t>
            </a:r>
            <a:r>
              <a:rPr lang="en-US" baseline="30000" dirty="0" smtClean="0"/>
              <a:t>rd</a:t>
            </a:r>
            <a:r>
              <a:rPr lang="en-US" dirty="0" smtClean="0"/>
              <a:t> grade and up        10  min.  20 sec.</a:t>
            </a:r>
          </a:p>
          <a:p>
            <a:r>
              <a:rPr lang="en-US" dirty="0" smtClean="0"/>
              <a:t>Could be a great science experiment in your classroom.</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srcRect l="34375" t="16667" r="34375" b="10000"/>
          <a:stretch>
            <a:fillRect/>
          </a:stretch>
        </p:blipFill>
        <p:spPr bwMode="auto">
          <a:xfrm>
            <a:off x="228600" y="228600"/>
            <a:ext cx="4876800" cy="6437376"/>
          </a:xfrm>
          <a:prstGeom prst="rect">
            <a:avLst/>
          </a:prstGeom>
          <a:noFill/>
          <a:ln w="9525">
            <a:noFill/>
            <a:miter lim="800000"/>
            <a:headEnd/>
            <a:tailEnd/>
          </a:ln>
          <a:effectLst/>
        </p:spPr>
      </p:pic>
      <p:sp>
        <p:nvSpPr>
          <p:cNvPr id="3" name="TextBox 2"/>
          <p:cNvSpPr txBox="1"/>
          <p:nvPr/>
        </p:nvSpPr>
        <p:spPr>
          <a:xfrm>
            <a:off x="5486400" y="762000"/>
            <a:ext cx="2971800" cy="3108543"/>
          </a:xfrm>
          <a:prstGeom prst="rect">
            <a:avLst/>
          </a:prstGeom>
          <a:noFill/>
        </p:spPr>
        <p:txBody>
          <a:bodyPr wrap="square" rtlCol="0">
            <a:spAutoFit/>
          </a:bodyPr>
          <a:lstStyle/>
          <a:p>
            <a:pPr algn="ctr"/>
            <a:r>
              <a:rPr lang="en-US" sz="2800" dirty="0" smtClean="0"/>
              <a:t>This poster</a:t>
            </a:r>
          </a:p>
          <a:p>
            <a:pPr algn="ctr"/>
            <a:r>
              <a:rPr lang="en-US" sz="2800" dirty="0" smtClean="0"/>
              <a:t>is available online from the </a:t>
            </a:r>
          </a:p>
          <a:p>
            <a:pPr algn="ctr"/>
            <a:r>
              <a:rPr lang="en-US" sz="2800" dirty="0" smtClean="0"/>
              <a:t>CDC</a:t>
            </a:r>
          </a:p>
          <a:p>
            <a:pPr algn="ctr"/>
            <a:r>
              <a:rPr lang="en-US" sz="2800" dirty="0" smtClean="0"/>
              <a:t>Very Important</a:t>
            </a:r>
          </a:p>
          <a:p>
            <a:pPr algn="ctr"/>
            <a:r>
              <a:rPr lang="en-US" sz="2800" dirty="0" smtClean="0"/>
              <a:t>For </a:t>
            </a:r>
          </a:p>
          <a:p>
            <a:pPr algn="ctr"/>
            <a:r>
              <a:rPr lang="en-US" sz="2800" dirty="0" smtClean="0"/>
              <a:t>Older students</a:t>
            </a: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aring a Mask poster.jpg"/>
          <p:cNvPicPr>
            <a:picLocks noChangeAspect="1"/>
          </p:cNvPicPr>
          <p:nvPr/>
        </p:nvPicPr>
        <p:blipFill>
          <a:blip r:embed="rId2"/>
          <a:stretch>
            <a:fillRect/>
          </a:stretch>
        </p:blipFill>
        <p:spPr>
          <a:xfrm>
            <a:off x="3886200" y="0"/>
            <a:ext cx="5257800" cy="6836252"/>
          </a:xfrm>
          <a:prstGeom prst="rect">
            <a:avLst/>
          </a:prstGeom>
        </p:spPr>
      </p:pic>
      <p:sp>
        <p:nvSpPr>
          <p:cNvPr id="3" name="TextBox 2"/>
          <p:cNvSpPr txBox="1"/>
          <p:nvPr/>
        </p:nvSpPr>
        <p:spPr>
          <a:xfrm rot="17911328">
            <a:off x="533400" y="1587044"/>
            <a:ext cx="2971800" cy="954107"/>
          </a:xfrm>
          <a:prstGeom prst="rect">
            <a:avLst/>
          </a:prstGeom>
          <a:noFill/>
        </p:spPr>
        <p:txBody>
          <a:bodyPr wrap="square" rtlCol="0">
            <a:spAutoFit/>
          </a:bodyPr>
          <a:lstStyle/>
          <a:p>
            <a:pPr algn="ctr"/>
            <a:r>
              <a:rPr lang="en-US" sz="2800" i="1" dirty="0" smtClean="0"/>
              <a:t>This poster</a:t>
            </a:r>
          </a:p>
          <a:p>
            <a:pPr algn="ctr"/>
            <a:r>
              <a:rPr lang="en-US" sz="2800" i="1" dirty="0" smtClean="0"/>
              <a:t>is available online  </a:t>
            </a:r>
          </a:p>
        </p:txBody>
      </p:sp>
      <p:sp>
        <p:nvSpPr>
          <p:cNvPr id="4" name="TextBox 3"/>
          <p:cNvSpPr txBox="1"/>
          <p:nvPr/>
        </p:nvSpPr>
        <p:spPr>
          <a:xfrm>
            <a:off x="381000" y="3657600"/>
            <a:ext cx="3124200" cy="646331"/>
          </a:xfrm>
          <a:prstGeom prst="rect">
            <a:avLst/>
          </a:prstGeom>
          <a:noFill/>
        </p:spPr>
        <p:txBody>
          <a:bodyPr wrap="square" rtlCol="0">
            <a:spAutoFit/>
          </a:bodyPr>
          <a:lstStyle/>
          <a:p>
            <a:r>
              <a:rPr lang="en-US" dirty="0" smtClean="0"/>
              <a:t>Click this link to find a printable poster:</a:t>
            </a:r>
            <a:endParaRPr lang="en-US" dirty="0"/>
          </a:p>
        </p:txBody>
      </p:sp>
      <p:sp>
        <p:nvSpPr>
          <p:cNvPr id="5" name="TextBox 4"/>
          <p:cNvSpPr txBox="1"/>
          <p:nvPr/>
        </p:nvSpPr>
        <p:spPr>
          <a:xfrm>
            <a:off x="304800" y="4876800"/>
            <a:ext cx="3429000" cy="923330"/>
          </a:xfrm>
          <a:prstGeom prst="rect">
            <a:avLst/>
          </a:prstGeom>
          <a:noFill/>
        </p:spPr>
        <p:txBody>
          <a:bodyPr wrap="square" rtlCol="0">
            <a:spAutoFit/>
          </a:bodyPr>
          <a:lstStyle/>
          <a:p>
            <a:r>
              <a:rPr lang="en-US" dirty="0" smtClean="0">
                <a:hlinkClick r:id="rId3"/>
              </a:rPr>
              <a:t>https://</a:t>
            </a:r>
            <a:r>
              <a:rPr lang="en-US" dirty="0" smtClean="0">
                <a:hlinkClick r:id="rId3"/>
              </a:rPr>
              <a:t>med.umich.edu/mott/thrive/tips-for-helping-kids-wear-masks</a:t>
            </a:r>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Kids Wearing Face Masks Coloring Page! - Love Woolies"/>
          <p:cNvPicPr>
            <a:picLocks noChangeAspect="1" noChangeArrowheads="1"/>
          </p:cNvPicPr>
          <p:nvPr/>
        </p:nvPicPr>
        <p:blipFill>
          <a:blip r:embed="rId2"/>
          <a:srcRect/>
          <a:stretch>
            <a:fillRect/>
          </a:stretch>
        </p:blipFill>
        <p:spPr bwMode="auto">
          <a:xfrm>
            <a:off x="-1" y="0"/>
            <a:ext cx="9143999" cy="6400800"/>
          </a:xfrm>
          <a:prstGeom prst="rect">
            <a:avLst/>
          </a:prstGeom>
          <a:noFill/>
        </p:spPr>
      </p:pic>
      <p:sp>
        <p:nvSpPr>
          <p:cNvPr id="3" name="TextBox 2"/>
          <p:cNvSpPr txBox="1"/>
          <p:nvPr/>
        </p:nvSpPr>
        <p:spPr>
          <a:xfrm>
            <a:off x="2438400" y="6400800"/>
            <a:ext cx="3581400" cy="276999"/>
          </a:xfrm>
          <a:prstGeom prst="rect">
            <a:avLst/>
          </a:prstGeom>
          <a:noFill/>
        </p:spPr>
        <p:txBody>
          <a:bodyPr wrap="square" rtlCol="0">
            <a:spAutoFit/>
          </a:bodyPr>
          <a:lstStyle/>
          <a:p>
            <a:pPr algn="ctr"/>
            <a:endParaRPr lang="en-US" sz="1200" dirty="0"/>
          </a:p>
        </p:txBody>
      </p:sp>
      <p:sp>
        <p:nvSpPr>
          <p:cNvPr id="4" name="TextBox 3"/>
          <p:cNvSpPr txBox="1"/>
          <p:nvPr/>
        </p:nvSpPr>
        <p:spPr>
          <a:xfrm>
            <a:off x="2895600" y="6477000"/>
            <a:ext cx="2743200" cy="246221"/>
          </a:xfrm>
          <a:prstGeom prst="rect">
            <a:avLst/>
          </a:prstGeom>
          <a:noFill/>
        </p:spPr>
        <p:txBody>
          <a:bodyPr wrap="square" rtlCol="0">
            <a:spAutoFit/>
          </a:bodyPr>
          <a:lstStyle/>
          <a:p>
            <a:pPr algn="ctr"/>
            <a:r>
              <a:rPr lang="en-US" sz="1000" dirty="0" smtClean="0"/>
              <a:t>Wear a mask coloring page</a:t>
            </a:r>
            <a:endParaRPr lang="en-US" sz="1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304800"/>
            <a:ext cx="2971800" cy="646331"/>
          </a:xfrm>
          <a:prstGeom prst="rect">
            <a:avLst/>
          </a:prstGeom>
          <a:noFill/>
        </p:spPr>
        <p:txBody>
          <a:bodyPr wrap="square" rtlCol="0">
            <a:spAutoFit/>
          </a:bodyPr>
          <a:lstStyle/>
          <a:p>
            <a:pPr algn="ctr"/>
            <a:r>
              <a:rPr lang="en-US" sz="3600" b="1" dirty="0" smtClean="0"/>
              <a:t>SPACE</a:t>
            </a:r>
            <a:endParaRPr lang="en-US" sz="3600" b="1" dirty="0"/>
          </a:p>
        </p:txBody>
      </p:sp>
      <p:pic>
        <p:nvPicPr>
          <p:cNvPr id="3" name="Picture 2" descr="Chinese pupils wear one-metre hats to practise social distancing ..."/>
          <p:cNvPicPr>
            <a:picLocks noChangeAspect="1" noChangeArrowheads="1"/>
          </p:cNvPicPr>
          <p:nvPr/>
        </p:nvPicPr>
        <p:blipFill>
          <a:blip r:embed="rId2" cstate="print"/>
          <a:srcRect/>
          <a:stretch>
            <a:fillRect/>
          </a:stretch>
        </p:blipFill>
        <p:spPr bwMode="auto">
          <a:xfrm>
            <a:off x="152400" y="5081587"/>
            <a:ext cx="2971800" cy="1671638"/>
          </a:xfrm>
          <a:prstGeom prst="rect">
            <a:avLst/>
          </a:prstGeom>
          <a:noFill/>
        </p:spPr>
      </p:pic>
      <p:pic>
        <p:nvPicPr>
          <p:cNvPr id="4" name="Picture 2" descr="Coronavirus: Chinese school gives pupils a hat tip to teach them ..."/>
          <p:cNvPicPr>
            <a:picLocks noChangeAspect="1" noChangeArrowheads="1"/>
          </p:cNvPicPr>
          <p:nvPr/>
        </p:nvPicPr>
        <p:blipFill>
          <a:blip r:embed="rId3"/>
          <a:srcRect/>
          <a:stretch>
            <a:fillRect/>
          </a:stretch>
        </p:blipFill>
        <p:spPr bwMode="auto">
          <a:xfrm>
            <a:off x="6172200" y="5041900"/>
            <a:ext cx="2868387" cy="1673226"/>
          </a:xfrm>
          <a:prstGeom prst="rect">
            <a:avLst/>
          </a:prstGeom>
          <a:noFill/>
        </p:spPr>
      </p:pic>
      <p:pic>
        <p:nvPicPr>
          <p:cNvPr id="5" name="Picture 2" descr="Children given 3ft-wide hats to help keep distance as they go back ..."/>
          <p:cNvPicPr>
            <a:picLocks noChangeAspect="1" noChangeArrowheads="1"/>
          </p:cNvPicPr>
          <p:nvPr/>
        </p:nvPicPr>
        <p:blipFill>
          <a:blip r:embed="rId4"/>
          <a:srcRect/>
          <a:stretch>
            <a:fillRect/>
          </a:stretch>
        </p:blipFill>
        <p:spPr bwMode="auto">
          <a:xfrm>
            <a:off x="3352800" y="5059997"/>
            <a:ext cx="2590800" cy="1721803"/>
          </a:xfrm>
          <a:prstGeom prst="rect">
            <a:avLst/>
          </a:prstGeom>
          <a:noFill/>
        </p:spPr>
      </p:pic>
      <p:sp>
        <p:nvSpPr>
          <p:cNvPr id="7" name="Rectangle 6"/>
          <p:cNvSpPr/>
          <p:nvPr/>
        </p:nvSpPr>
        <p:spPr>
          <a:xfrm>
            <a:off x="304800" y="914400"/>
            <a:ext cx="8458200" cy="2862322"/>
          </a:xfrm>
          <a:prstGeom prst="rect">
            <a:avLst/>
          </a:prstGeom>
        </p:spPr>
        <p:txBody>
          <a:bodyPr wrap="square">
            <a:spAutoFit/>
          </a:bodyPr>
          <a:lstStyle/>
          <a:p>
            <a:pPr marL="342900" indent="-342900">
              <a:buAutoNum type="arabicPeriod"/>
            </a:pPr>
            <a:r>
              <a:rPr lang="en-US" dirty="0" smtClean="0"/>
              <a:t>All students know </a:t>
            </a:r>
            <a:r>
              <a:rPr lang="en-US" b="1" dirty="0" smtClean="0"/>
              <a:t>how far is 6 feet.  </a:t>
            </a:r>
          </a:p>
          <a:p>
            <a:pPr marL="342900" indent="-342900"/>
            <a:r>
              <a:rPr lang="en-US" b="1" dirty="0" smtClean="0"/>
              <a:t>	</a:t>
            </a:r>
            <a:r>
              <a:rPr lang="en-US" i="1" dirty="0" smtClean="0"/>
              <a:t>(i.e., social distancing where developmentally appropriate</a:t>
            </a:r>
            <a:r>
              <a:rPr lang="en-US" i="1" dirty="0" smtClean="0"/>
              <a:t>) </a:t>
            </a:r>
          </a:p>
          <a:p>
            <a:pPr marL="342900" indent="-342900"/>
            <a:endParaRPr lang="en-US" i="1" dirty="0" smtClean="0"/>
          </a:p>
          <a:p>
            <a:pPr marL="342900" indent="-342900">
              <a:buAutoNum type="arabicPeriod" startAt="2"/>
            </a:pPr>
            <a:r>
              <a:rPr lang="en-US" dirty="0" smtClean="0"/>
              <a:t>A printable picture showing social distancing.  Click this link:</a:t>
            </a:r>
          </a:p>
          <a:p>
            <a:pPr marL="342900" indent="-342900"/>
            <a:r>
              <a:rPr lang="en-US" dirty="0" smtClean="0">
                <a:hlinkClick r:id="rId5"/>
              </a:rPr>
              <a:t>https://</a:t>
            </a:r>
            <a:r>
              <a:rPr lang="en-US" dirty="0" smtClean="0">
                <a:hlinkClick r:id="rId5"/>
              </a:rPr>
              <a:t>www.popcov.com/wp-content/uploads/2020/08/Social-distancing-picture.jpg</a:t>
            </a:r>
            <a:endParaRPr lang="en-US" dirty="0" smtClean="0"/>
          </a:p>
          <a:p>
            <a:pPr marL="342900" indent="-342900"/>
            <a:endParaRPr lang="en-US" dirty="0" smtClean="0"/>
          </a:p>
          <a:p>
            <a:pPr marL="342900" indent="-342900"/>
            <a:endParaRPr lang="en-US" i="1" dirty="0" smtClean="0"/>
          </a:p>
          <a:p>
            <a:pPr marL="342900" indent="-342900"/>
            <a:r>
              <a:rPr lang="en-US" i="1" dirty="0" smtClean="0"/>
              <a:t>3.    </a:t>
            </a:r>
            <a:r>
              <a:rPr lang="en-US" dirty="0" smtClean="0"/>
              <a:t>All </a:t>
            </a:r>
            <a:r>
              <a:rPr lang="en-US" dirty="0" smtClean="0"/>
              <a:t>students will  be able to demonstrate safe ways to work with others.</a:t>
            </a:r>
          </a:p>
          <a:p>
            <a:pPr marL="342900" indent="-342900"/>
            <a:r>
              <a:rPr lang="en-US" dirty="0" smtClean="0"/>
              <a:t> 	(i.e., sitting next to is better than across from each other, wash hands after working together, </a:t>
            </a:r>
            <a:endParaRPr lang="en-US" dirty="0"/>
          </a:p>
        </p:txBody>
      </p:sp>
      <p:pic>
        <p:nvPicPr>
          <p:cNvPr id="8" name="Picture 2" descr="https://www.middleeasteye.net/sites/default/files/styles/article_page/public/images-story/israel_school-afp-3_5_20.jpeg?itok=QalmNXu8"/>
          <p:cNvPicPr>
            <a:picLocks noChangeAspect="1" noChangeArrowheads="1"/>
          </p:cNvPicPr>
          <p:nvPr/>
        </p:nvPicPr>
        <p:blipFill>
          <a:blip r:embed="rId6" cstate="print"/>
          <a:srcRect/>
          <a:stretch>
            <a:fillRect/>
          </a:stretch>
        </p:blipFill>
        <p:spPr bwMode="auto">
          <a:xfrm>
            <a:off x="6400800" y="381000"/>
            <a:ext cx="2514600" cy="168298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304800"/>
            <a:ext cx="2971800" cy="646331"/>
          </a:xfrm>
          <a:prstGeom prst="rect">
            <a:avLst/>
          </a:prstGeom>
          <a:noFill/>
        </p:spPr>
        <p:txBody>
          <a:bodyPr wrap="square" rtlCol="0">
            <a:spAutoFit/>
          </a:bodyPr>
          <a:lstStyle/>
          <a:p>
            <a:pPr algn="ctr"/>
            <a:r>
              <a:rPr lang="en-US" sz="3600" b="1" dirty="0" smtClean="0"/>
              <a:t>SAFE</a:t>
            </a:r>
            <a:endParaRPr lang="en-US" sz="3600" b="1" dirty="0"/>
          </a:p>
        </p:txBody>
      </p:sp>
      <p:sp>
        <p:nvSpPr>
          <p:cNvPr id="3" name="TextBox 2"/>
          <p:cNvSpPr txBox="1"/>
          <p:nvPr/>
        </p:nvSpPr>
        <p:spPr>
          <a:xfrm>
            <a:off x="304800" y="990600"/>
            <a:ext cx="8458200" cy="6247864"/>
          </a:xfrm>
          <a:prstGeom prst="rect">
            <a:avLst/>
          </a:prstGeom>
          <a:noFill/>
        </p:spPr>
        <p:txBody>
          <a:bodyPr wrap="square" rtlCol="0">
            <a:spAutoFit/>
          </a:bodyPr>
          <a:lstStyle/>
          <a:p>
            <a:pPr marL="342900" indent="-342900"/>
            <a:r>
              <a:rPr lang="en-US" sz="1600" dirty="0" smtClean="0"/>
              <a:t>All students</a:t>
            </a:r>
            <a:r>
              <a:rPr lang="en-US" sz="1600" b="1" dirty="0" smtClean="0"/>
              <a:t> can explain </a:t>
            </a:r>
            <a:r>
              <a:rPr lang="en-US" sz="1600" dirty="0" smtClean="0"/>
              <a:t>how HANDS, FACE, SPACE can keep everyone SAFE</a:t>
            </a:r>
            <a:r>
              <a:rPr lang="en-US" sz="1600" dirty="0" smtClean="0"/>
              <a:t>.   (the “WHY”)</a:t>
            </a:r>
            <a:endParaRPr lang="en-US" sz="1600" dirty="0" smtClean="0"/>
          </a:p>
          <a:p>
            <a:pPr marL="342900" indent="-342900"/>
            <a:endParaRPr lang="en-US" sz="1600" dirty="0" smtClean="0"/>
          </a:p>
          <a:p>
            <a:pPr marL="342900" indent="-342900"/>
            <a:r>
              <a:rPr lang="en-US" sz="1600" dirty="0" smtClean="0"/>
              <a:t>You know your students.  Students explanations will vary according to their developmental stage.</a:t>
            </a:r>
          </a:p>
          <a:p>
            <a:pPr marL="342900" indent="-342900"/>
            <a:endParaRPr lang="en-US" sz="1600" dirty="0" smtClean="0"/>
          </a:p>
          <a:p>
            <a:pPr marL="342900" indent="-342900"/>
            <a:r>
              <a:rPr lang="en-US" sz="1600" b="1" u="sng" dirty="0" smtClean="0"/>
              <a:t>Here are some websites that might assist you:</a:t>
            </a:r>
          </a:p>
          <a:p>
            <a:pPr marL="342900" indent="-342900"/>
            <a:endParaRPr lang="en-US" sz="1600" u="sng" dirty="0" smtClean="0"/>
          </a:p>
          <a:p>
            <a:pPr marL="342900" indent="-342900"/>
            <a:r>
              <a:rPr lang="en-US" sz="1600" u="sng" dirty="0" smtClean="0">
                <a:hlinkClick r:id="rId2"/>
              </a:rPr>
              <a:t>https://kidshealth.org/en/parents/coronavirus-how-talk-child.html</a:t>
            </a:r>
            <a:r>
              <a:rPr lang="en-US" sz="1600" b="1" u="sng" dirty="0" smtClean="0"/>
              <a:t> </a:t>
            </a:r>
            <a:r>
              <a:rPr lang="en-US" sz="1600" dirty="0" smtClean="0"/>
              <a:t>  (Updated July </a:t>
            </a:r>
            <a:r>
              <a:rPr lang="en-US" sz="1600" dirty="0" smtClean="0"/>
              <a:t>2020)</a:t>
            </a:r>
            <a:endParaRPr lang="en-US" sz="1600" dirty="0" smtClean="0"/>
          </a:p>
          <a:p>
            <a:pPr marL="342900" indent="-342900"/>
            <a:endParaRPr lang="en-US" sz="1600" dirty="0" smtClean="0"/>
          </a:p>
          <a:p>
            <a:pPr marL="342900" indent="-342900"/>
            <a:r>
              <a:rPr lang="en-US" sz="1600" dirty="0" smtClean="0">
                <a:hlinkClick r:id="rId3"/>
              </a:rPr>
              <a:t>https://iocdf.org/covid19/talking-to-kids-about-covid-19/</a:t>
            </a:r>
          </a:p>
          <a:p>
            <a:pPr marL="342900" indent="-342900"/>
            <a:endParaRPr lang="en-US" sz="1600" dirty="0" smtClean="0">
              <a:hlinkClick r:id="rId3"/>
            </a:endParaRPr>
          </a:p>
          <a:p>
            <a:pPr marL="342900" indent="-342900"/>
            <a:endParaRPr lang="en-US" sz="1600" dirty="0" smtClean="0">
              <a:hlinkClick r:id="rId3"/>
            </a:endParaRPr>
          </a:p>
          <a:p>
            <a:pPr marL="342900" indent="-342900"/>
            <a:r>
              <a:rPr lang="en-US" sz="1600" dirty="0" smtClean="0">
                <a:hlinkClick r:id="rId3"/>
              </a:rPr>
              <a:t>https://childmind.org/article/talking-to-kids-about-the-coronavirus/  </a:t>
            </a:r>
          </a:p>
          <a:p>
            <a:pPr marL="342900" indent="-342900"/>
            <a:endParaRPr lang="en-US" sz="1600" dirty="0" smtClean="0">
              <a:hlinkClick r:id="rId3"/>
            </a:endParaRPr>
          </a:p>
          <a:p>
            <a:pPr marL="342900" indent="-342900"/>
            <a:endParaRPr lang="en-US" sz="1600" dirty="0" smtClean="0">
              <a:hlinkClick r:id="rId3"/>
            </a:endParaRPr>
          </a:p>
          <a:p>
            <a:pPr marL="342900" indent="-342900"/>
            <a:r>
              <a:rPr lang="en-US" sz="1600" dirty="0" smtClean="0">
                <a:hlinkClick r:id="rId3"/>
              </a:rPr>
              <a:t>https://www.aacap.org/App_Themes/AACAP/Docs/latest_news/2020/Coronavirus_COVID19__Children.pdf</a:t>
            </a:r>
            <a:r>
              <a:rPr lang="en-US" sz="1600" dirty="0" smtClean="0"/>
              <a:t>   </a:t>
            </a:r>
          </a:p>
          <a:p>
            <a:pPr marL="342900" indent="-342900"/>
            <a:endParaRPr lang="en-US" sz="1600" dirty="0" smtClean="0"/>
          </a:p>
          <a:p>
            <a:pPr marL="342900" indent="-342900"/>
            <a:endParaRPr lang="en-US" sz="1600" dirty="0" smtClean="0"/>
          </a:p>
          <a:p>
            <a:pPr marL="342900" indent="-342900"/>
            <a:r>
              <a:rPr lang="en-US" sz="1600" dirty="0" smtClean="0">
                <a:hlinkClick r:id="rId4"/>
              </a:rPr>
              <a:t>https://www.mayoclinic.org/diseases-conditions/coronavirus/in-depth/kids-covid-19/art-20482508</a:t>
            </a:r>
            <a:r>
              <a:rPr lang="en-US" sz="1600" dirty="0" smtClean="0"/>
              <a:t>  </a:t>
            </a:r>
          </a:p>
          <a:p>
            <a:pPr marL="342900" indent="-342900"/>
            <a:endParaRPr lang="en-US" sz="1600" dirty="0" smtClean="0"/>
          </a:p>
          <a:p>
            <a:pPr marL="342900" indent="-342900"/>
            <a:endParaRPr lang="en-US" sz="1600" dirty="0" smtClean="0"/>
          </a:p>
          <a:p>
            <a:pPr marL="342900" indent="-342900"/>
            <a:endParaRPr lang="en-US" sz="1600" dirty="0" smtClean="0"/>
          </a:p>
          <a:p>
            <a:pPr marL="342900" indent="-342900"/>
            <a:endParaRPr lang="en-US" sz="1600" dirty="0" smtClean="0"/>
          </a:p>
          <a:p>
            <a:pPr marL="342900" indent="-342900"/>
            <a:endParaRPr lang="en-US" sz="1600" dirty="0" smtClean="0"/>
          </a:p>
          <a:p>
            <a:pPr marL="342900" indent="-342900"/>
            <a:r>
              <a:rPr lang="en-US" sz="1600" dirty="0" smtClean="0"/>
              <a:t>  </a:t>
            </a:r>
            <a:r>
              <a:rPr lang="en-US" sz="1600" b="1" dirty="0" smtClean="0"/>
              <a:t>  </a:t>
            </a:r>
            <a:endParaRPr lang="en-US" sz="16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Kids Wearing Face Masks Coloring Page! - Love Woolies"/>
          <p:cNvPicPr>
            <a:picLocks noChangeAspect="1" noChangeArrowheads="1"/>
          </p:cNvPicPr>
          <p:nvPr/>
        </p:nvPicPr>
        <p:blipFill>
          <a:blip r:embed="rId2"/>
          <a:srcRect/>
          <a:stretch>
            <a:fillRect/>
          </a:stretch>
        </p:blipFill>
        <p:spPr bwMode="auto">
          <a:xfrm rot="16200000">
            <a:off x="1203149" y="-1159048"/>
            <a:ext cx="6781802" cy="90999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idderminster boy, 8, shares funny poem on coronavirus lockdown ..."/>
          <p:cNvPicPr>
            <a:picLocks noChangeAspect="1" noChangeArrowheads="1"/>
          </p:cNvPicPr>
          <p:nvPr/>
        </p:nvPicPr>
        <p:blipFill>
          <a:blip r:embed="rId2"/>
          <a:srcRect r="8535"/>
          <a:stretch>
            <a:fillRect/>
          </a:stretch>
        </p:blipFill>
        <p:spPr bwMode="auto">
          <a:xfrm>
            <a:off x="152400" y="152400"/>
            <a:ext cx="4419600" cy="6445250"/>
          </a:xfrm>
          <a:prstGeom prst="rect">
            <a:avLst/>
          </a:prstGeom>
          <a:noFill/>
        </p:spPr>
      </p:pic>
      <p:sp>
        <p:nvSpPr>
          <p:cNvPr id="4" name="TextBox 3"/>
          <p:cNvSpPr txBox="1"/>
          <p:nvPr/>
        </p:nvSpPr>
        <p:spPr>
          <a:xfrm>
            <a:off x="4876800" y="457200"/>
            <a:ext cx="3886200" cy="3662541"/>
          </a:xfrm>
          <a:prstGeom prst="rect">
            <a:avLst/>
          </a:prstGeom>
          <a:noFill/>
        </p:spPr>
        <p:txBody>
          <a:bodyPr wrap="square" rtlCol="0">
            <a:spAutoFit/>
          </a:bodyPr>
          <a:lstStyle/>
          <a:p>
            <a:r>
              <a:rPr lang="en-US" sz="2800" dirty="0" smtClean="0"/>
              <a:t>Consider writing assignments:</a:t>
            </a:r>
          </a:p>
          <a:p>
            <a:r>
              <a:rPr lang="en-US" sz="2800" dirty="0" smtClean="0"/>
              <a:t>-</a:t>
            </a:r>
            <a:r>
              <a:rPr lang="en-US" sz="2400" dirty="0" smtClean="0"/>
              <a:t>Write or Draw describing our Safe At School Mantra</a:t>
            </a:r>
          </a:p>
          <a:p>
            <a:r>
              <a:rPr lang="en-US" sz="2400" dirty="0" smtClean="0"/>
              <a:t>-Write or Draw feelings about COVID-19</a:t>
            </a:r>
          </a:p>
          <a:p>
            <a:r>
              <a:rPr lang="en-US" sz="2400" dirty="0" smtClean="0"/>
              <a:t>-Write or Draw about experiencing stay-at-home</a:t>
            </a:r>
          </a:p>
          <a:p>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ew school year Japan April 2020"/>
          <p:cNvPicPr>
            <a:picLocks noChangeAspect="1" noChangeArrowheads="1"/>
          </p:cNvPicPr>
          <p:nvPr/>
        </p:nvPicPr>
        <p:blipFill>
          <a:blip r:embed="rId2" cstate="print"/>
          <a:srcRect/>
          <a:stretch>
            <a:fillRect/>
          </a:stretch>
        </p:blipFill>
        <p:spPr bwMode="auto">
          <a:xfrm>
            <a:off x="6477000" y="1905000"/>
            <a:ext cx="1981200" cy="1485900"/>
          </a:xfrm>
          <a:prstGeom prst="rect">
            <a:avLst/>
          </a:prstGeom>
          <a:noFill/>
        </p:spPr>
      </p:pic>
      <p:pic>
        <p:nvPicPr>
          <p:cNvPr id="5" name="Picture 4" descr="Back to School- Part 9, an education post from the blog technology ..."/>
          <p:cNvPicPr>
            <a:picLocks noChangeAspect="1" noChangeArrowheads="1"/>
          </p:cNvPicPr>
          <p:nvPr/>
        </p:nvPicPr>
        <p:blipFill>
          <a:blip r:embed="rId3"/>
          <a:srcRect t="5405" b="16216"/>
          <a:stretch>
            <a:fillRect/>
          </a:stretch>
        </p:blipFill>
        <p:spPr bwMode="auto">
          <a:xfrm>
            <a:off x="381000" y="381000"/>
            <a:ext cx="3124200" cy="3264930"/>
          </a:xfrm>
          <a:prstGeom prst="rect">
            <a:avLst/>
          </a:prstGeom>
          <a:noFill/>
          <a:ln>
            <a:solidFill>
              <a:schemeClr val="tx1"/>
            </a:solidFill>
          </a:ln>
        </p:spPr>
      </p:pic>
      <p:pic>
        <p:nvPicPr>
          <p:cNvPr id="6" name="Picture 2"/>
          <p:cNvPicPr>
            <a:picLocks noChangeAspect="1" noChangeArrowheads="1"/>
          </p:cNvPicPr>
          <p:nvPr/>
        </p:nvPicPr>
        <p:blipFill>
          <a:blip r:embed="rId4"/>
          <a:srcRect l="24375" t="14444" r="40625" b="4444"/>
          <a:stretch>
            <a:fillRect/>
          </a:stretch>
        </p:blipFill>
        <p:spPr bwMode="auto">
          <a:xfrm>
            <a:off x="3352800" y="2288724"/>
            <a:ext cx="2895600" cy="3774620"/>
          </a:xfrm>
          <a:prstGeom prst="rect">
            <a:avLst/>
          </a:prstGeom>
          <a:noFill/>
          <a:ln w="9525">
            <a:solidFill>
              <a:schemeClr val="tx1"/>
            </a:solidFill>
            <a:miter lim="800000"/>
            <a:headEnd/>
            <a:tailEnd/>
          </a:ln>
          <a:effectLst/>
        </p:spPr>
      </p:pic>
      <p:pic>
        <p:nvPicPr>
          <p:cNvPr id="4" name="Picture 2" descr="Boy roasts mom in hilarious journal entry on first day of ..."/>
          <p:cNvPicPr>
            <a:picLocks noChangeAspect="1" noChangeArrowheads="1"/>
          </p:cNvPicPr>
          <p:nvPr/>
        </p:nvPicPr>
        <p:blipFill>
          <a:blip r:embed="rId5"/>
          <a:srcRect l="4823" b="6721"/>
          <a:stretch>
            <a:fillRect/>
          </a:stretch>
        </p:blipFill>
        <p:spPr bwMode="auto">
          <a:xfrm>
            <a:off x="3276600" y="76200"/>
            <a:ext cx="3595511" cy="1981200"/>
          </a:xfrm>
          <a:prstGeom prst="rect">
            <a:avLst/>
          </a:prstGeom>
          <a:noFill/>
        </p:spPr>
      </p:pic>
      <p:pic>
        <p:nvPicPr>
          <p:cNvPr id="8" name="Picture 2" descr="Children return to school - Denmark - April 2020"/>
          <p:cNvPicPr>
            <a:picLocks noChangeAspect="1" noChangeArrowheads="1"/>
          </p:cNvPicPr>
          <p:nvPr/>
        </p:nvPicPr>
        <p:blipFill>
          <a:blip r:embed="rId6" cstate="print"/>
          <a:srcRect/>
          <a:stretch>
            <a:fillRect/>
          </a:stretch>
        </p:blipFill>
        <p:spPr bwMode="auto">
          <a:xfrm>
            <a:off x="152399" y="3505200"/>
            <a:ext cx="2287429" cy="1524000"/>
          </a:xfrm>
          <a:prstGeom prst="rect">
            <a:avLst/>
          </a:prstGeom>
          <a:noFill/>
        </p:spPr>
      </p:pic>
      <p:pic>
        <p:nvPicPr>
          <p:cNvPr id="9" name="Picture 2" descr="https://www.sciencemag.org/sites/default/files/styles/inline__450w__no_aspect/public/GettyImages-1215229300_1280x720.jpg?itok=ohSTdxyp"/>
          <p:cNvPicPr>
            <a:picLocks noChangeAspect="1" noChangeArrowheads="1"/>
          </p:cNvPicPr>
          <p:nvPr/>
        </p:nvPicPr>
        <p:blipFill>
          <a:blip r:embed="rId7"/>
          <a:srcRect/>
          <a:stretch>
            <a:fillRect/>
          </a:stretch>
        </p:blipFill>
        <p:spPr bwMode="auto">
          <a:xfrm>
            <a:off x="6934200" y="457200"/>
            <a:ext cx="2117713" cy="1190626"/>
          </a:xfrm>
          <a:prstGeom prst="rect">
            <a:avLst/>
          </a:prstGeom>
          <a:noFill/>
        </p:spPr>
      </p:pic>
      <p:pic>
        <p:nvPicPr>
          <p:cNvPr id="10" name="Picture 2" descr="Homeschooling memes let parents vent about their coronavirus ..."/>
          <p:cNvPicPr>
            <a:picLocks noChangeAspect="1" noChangeArrowheads="1"/>
          </p:cNvPicPr>
          <p:nvPr/>
        </p:nvPicPr>
        <p:blipFill>
          <a:blip r:embed="rId8"/>
          <a:srcRect l="8767" t="26667" r="5753" b="1667"/>
          <a:stretch>
            <a:fillRect/>
          </a:stretch>
        </p:blipFill>
        <p:spPr bwMode="auto">
          <a:xfrm>
            <a:off x="6019800" y="3505200"/>
            <a:ext cx="2971800" cy="3276600"/>
          </a:xfrm>
          <a:prstGeom prst="rect">
            <a:avLst/>
          </a:prstGeom>
          <a:noFill/>
          <a:ln>
            <a:solidFill>
              <a:schemeClr val="tx1"/>
            </a:solidFill>
          </a:ln>
        </p:spPr>
      </p:pic>
      <p:pic>
        <p:nvPicPr>
          <p:cNvPr id="3" name="Picture 2" descr="Children return to school - Denmark - April 2020"/>
          <p:cNvPicPr>
            <a:picLocks noChangeAspect="1" noChangeArrowheads="1"/>
          </p:cNvPicPr>
          <p:nvPr/>
        </p:nvPicPr>
        <p:blipFill>
          <a:blip r:embed="rId9"/>
          <a:srcRect/>
          <a:stretch>
            <a:fillRect/>
          </a:stretch>
        </p:blipFill>
        <p:spPr bwMode="auto">
          <a:xfrm>
            <a:off x="914400" y="4800600"/>
            <a:ext cx="2540000" cy="1905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fe at School Mantra 1.jpg"/>
          <p:cNvPicPr>
            <a:picLocks noChangeAspect="1"/>
          </p:cNvPicPr>
          <p:nvPr/>
        </p:nvPicPr>
        <p:blipFill>
          <a:blip r:embed="rId2"/>
          <a:stretch>
            <a:fillRect/>
          </a:stretch>
        </p:blipFill>
        <p:spPr>
          <a:xfrm>
            <a:off x="32093" y="0"/>
            <a:ext cx="9079814"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srcRect l="24375" t="14444" r="40625" b="4444"/>
          <a:stretch>
            <a:fillRect/>
          </a:stretch>
        </p:blipFill>
        <p:spPr bwMode="auto">
          <a:xfrm>
            <a:off x="3733800" y="202746"/>
            <a:ext cx="5105400" cy="6655254"/>
          </a:xfrm>
          <a:prstGeom prst="rect">
            <a:avLst/>
          </a:prstGeom>
          <a:noFill/>
          <a:ln w="9525">
            <a:noFill/>
            <a:miter lim="800000"/>
            <a:headEnd/>
            <a:tailEnd/>
          </a:ln>
          <a:effectLst/>
        </p:spPr>
      </p:pic>
      <p:sp>
        <p:nvSpPr>
          <p:cNvPr id="3" name="TextBox 2"/>
          <p:cNvSpPr txBox="1"/>
          <p:nvPr/>
        </p:nvSpPr>
        <p:spPr>
          <a:xfrm>
            <a:off x="228600" y="685800"/>
            <a:ext cx="3429000" cy="1815882"/>
          </a:xfrm>
          <a:prstGeom prst="rect">
            <a:avLst/>
          </a:prstGeom>
          <a:noFill/>
        </p:spPr>
        <p:txBody>
          <a:bodyPr wrap="square" rtlCol="0">
            <a:spAutoFit/>
          </a:bodyPr>
          <a:lstStyle/>
          <a:p>
            <a:pPr algn="ctr"/>
            <a:r>
              <a:rPr lang="en-US" sz="2800" dirty="0" smtClean="0"/>
              <a:t>These posters will be posted in classrooms and throughout the building.</a:t>
            </a:r>
            <a:endParaRPr lang="en-US" sz="2800" dirty="0"/>
          </a:p>
        </p:txBody>
      </p:sp>
      <p:sp>
        <p:nvSpPr>
          <p:cNvPr id="4" name="TextBox 3"/>
          <p:cNvSpPr txBox="1"/>
          <p:nvPr/>
        </p:nvSpPr>
        <p:spPr>
          <a:xfrm>
            <a:off x="228600" y="3048000"/>
            <a:ext cx="3657600" cy="1384995"/>
          </a:xfrm>
          <a:prstGeom prst="rect">
            <a:avLst/>
          </a:prstGeom>
          <a:noFill/>
        </p:spPr>
        <p:txBody>
          <a:bodyPr wrap="square" rtlCol="0">
            <a:spAutoFit/>
          </a:bodyPr>
          <a:lstStyle/>
          <a:p>
            <a:pPr algn="ctr"/>
            <a:r>
              <a:rPr lang="en-US" sz="2800" dirty="0" smtClean="0"/>
              <a:t>Review important steps to “Stop the Spread of </a:t>
            </a:r>
            <a:r>
              <a:rPr lang="en-US" sz="2800" dirty="0" smtClean="0"/>
              <a:t>Germs” regularly</a:t>
            </a:r>
            <a:endParaRPr lang="en-US" sz="2800" dirty="0"/>
          </a:p>
        </p:txBody>
      </p:sp>
      <p:sp>
        <p:nvSpPr>
          <p:cNvPr id="5" name="TextBox 4"/>
          <p:cNvSpPr txBox="1"/>
          <p:nvPr/>
        </p:nvSpPr>
        <p:spPr>
          <a:xfrm>
            <a:off x="152400" y="5181600"/>
            <a:ext cx="3352800" cy="1200329"/>
          </a:xfrm>
          <a:prstGeom prst="rect">
            <a:avLst/>
          </a:prstGeom>
          <a:noFill/>
        </p:spPr>
        <p:txBody>
          <a:bodyPr wrap="square" rtlCol="0">
            <a:spAutoFit/>
          </a:bodyPr>
          <a:lstStyle/>
          <a:p>
            <a:r>
              <a:rPr lang="en-US" dirty="0" smtClean="0">
                <a:hlinkClick r:id="rId3" action="ppaction://hlinkfile"/>
              </a:rPr>
              <a:t>/</a:t>
            </a:r>
            <a:r>
              <a:rPr lang="en-US" dirty="0" err="1" smtClean="0">
                <a:hlinkClick r:id="rId3" action="ppaction://hlinkfile"/>
              </a:rPr>
              <a:t>wp</a:t>
            </a:r>
            <a:r>
              <a:rPr lang="en-US" dirty="0" smtClean="0">
                <a:hlinkClick r:id="rId3" action="ppaction://hlinkfile"/>
              </a:rPr>
              <a:t>-content/uploads/2020/08/stop-the-spread-of-germs-8.5x11.pdf</a:t>
            </a:r>
            <a:endParaRPr lang="en-US" dirty="0" smtClean="0"/>
          </a:p>
          <a:p>
            <a:endParaRPr lang="en-US" dirty="0" smtClean="0"/>
          </a:p>
        </p:txBody>
      </p:sp>
      <p:sp>
        <p:nvSpPr>
          <p:cNvPr id="6" name="TextBox 5"/>
          <p:cNvSpPr txBox="1"/>
          <p:nvPr/>
        </p:nvSpPr>
        <p:spPr>
          <a:xfrm>
            <a:off x="228600" y="4800600"/>
            <a:ext cx="3200400" cy="381000"/>
          </a:xfrm>
          <a:prstGeom prst="rect">
            <a:avLst/>
          </a:prstGeom>
          <a:noFill/>
        </p:spPr>
        <p:txBody>
          <a:bodyPr wrap="square" rtlCol="0">
            <a:spAutoFit/>
          </a:bodyPr>
          <a:lstStyle/>
          <a:p>
            <a:r>
              <a:rPr lang="en-US" dirty="0" smtClean="0"/>
              <a:t>Click here to print poster</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686800" cy="461665"/>
          </a:xfrm>
          <a:prstGeom prst="rect">
            <a:avLst/>
          </a:prstGeom>
          <a:noFill/>
        </p:spPr>
        <p:txBody>
          <a:bodyPr wrap="square" rtlCol="0">
            <a:spAutoFit/>
          </a:bodyPr>
          <a:lstStyle/>
          <a:p>
            <a:pPr algn="ctr"/>
            <a:r>
              <a:rPr lang="en-US" sz="2400" b="1" dirty="0" smtClean="0"/>
              <a:t>CLASSROOM CONSIDERATIONS</a:t>
            </a:r>
            <a:endParaRPr lang="en-US" sz="2400" b="1" dirty="0"/>
          </a:p>
        </p:txBody>
      </p:sp>
      <p:sp>
        <p:nvSpPr>
          <p:cNvPr id="3" name="TextBox 2"/>
          <p:cNvSpPr txBox="1"/>
          <p:nvPr/>
        </p:nvSpPr>
        <p:spPr>
          <a:xfrm>
            <a:off x="304800" y="914400"/>
            <a:ext cx="6096000" cy="5632311"/>
          </a:xfrm>
          <a:prstGeom prst="rect">
            <a:avLst/>
          </a:prstGeom>
          <a:noFill/>
        </p:spPr>
        <p:txBody>
          <a:bodyPr wrap="square" rtlCol="0">
            <a:spAutoFit/>
          </a:bodyPr>
          <a:lstStyle/>
          <a:p>
            <a:pPr marL="342900" indent="-342900">
              <a:buAutoNum type="arabicPeriod"/>
            </a:pPr>
            <a:r>
              <a:rPr lang="en-US" dirty="0" smtClean="0"/>
              <a:t>Consider assigning hooks to hang up coats.  Spacing in-between if possible.</a:t>
            </a:r>
          </a:p>
          <a:p>
            <a:pPr marL="342900" indent="-342900">
              <a:buFontTx/>
              <a:buAutoNum type="arabicPeriod"/>
            </a:pPr>
            <a:r>
              <a:rPr lang="en-US" dirty="0" smtClean="0"/>
              <a:t>Consider the CDC guidelines suggests having students all facing the same way, i.e. not sitting too close, sitting next to each other rather than across from each other, etc.</a:t>
            </a:r>
          </a:p>
          <a:p>
            <a:pPr marL="342900" indent="-342900">
              <a:buAutoNum type="arabicPeriod"/>
            </a:pPr>
            <a:r>
              <a:rPr lang="en-US" dirty="0" smtClean="0"/>
              <a:t>Consider Taiwan uses desk carrels.</a:t>
            </a:r>
          </a:p>
          <a:p>
            <a:pPr marL="342900" indent="-342900">
              <a:buAutoNum type="arabicPeriod"/>
            </a:pPr>
            <a:r>
              <a:rPr lang="en-US" dirty="0" smtClean="0"/>
              <a:t>Consider talking with students about games they could play at recess that might have social distancing.   Kids could invent games that might promote social distancing. </a:t>
            </a:r>
            <a:r>
              <a:rPr lang="en-US" i="1" dirty="0" smtClean="0"/>
              <a:t>(Introduce games such as relays, red light/green light, colored water,  obstacle courses based on activities rather than equipment, etc.)</a:t>
            </a:r>
            <a:endParaRPr lang="en-US" dirty="0" smtClean="0"/>
          </a:p>
          <a:p>
            <a:pPr marL="342900" indent="-342900">
              <a:buAutoNum type="arabicPeriod"/>
            </a:pPr>
            <a:r>
              <a:rPr lang="en-US" dirty="0" smtClean="0"/>
              <a:t>Consider establishing a regular routine of washing hands or hand sanitizer in your classroom.  (e.g. before and after recess, entering classroom, etc.)  Consider how students can follow a regular routine without standing in a line. (more than one station, markings on the floor to distance, etc.)</a:t>
            </a:r>
          </a:p>
          <a:p>
            <a:pPr marL="342900" indent="-342900">
              <a:buAutoNum type="arabicPeriod"/>
            </a:pPr>
            <a:r>
              <a:rPr lang="en-US" dirty="0" smtClean="0"/>
              <a:t>Consider KWL charts to gather information  and misinformation your students might have.</a:t>
            </a:r>
          </a:p>
        </p:txBody>
      </p:sp>
      <p:pic>
        <p:nvPicPr>
          <p:cNvPr id="4" name="Picture 2" descr="Photos show schools reopening across globe amid coronavirus ..."/>
          <p:cNvPicPr>
            <a:picLocks noChangeAspect="1" noChangeArrowheads="1"/>
          </p:cNvPicPr>
          <p:nvPr/>
        </p:nvPicPr>
        <p:blipFill>
          <a:blip r:embed="rId2"/>
          <a:srcRect/>
          <a:stretch>
            <a:fillRect/>
          </a:stretch>
        </p:blipFill>
        <p:spPr bwMode="auto">
          <a:xfrm>
            <a:off x="6553200" y="1066800"/>
            <a:ext cx="2133600" cy="1600200"/>
          </a:xfrm>
          <a:prstGeom prst="rect">
            <a:avLst/>
          </a:prstGeom>
          <a:noFill/>
        </p:spPr>
      </p:pic>
      <p:sp>
        <p:nvSpPr>
          <p:cNvPr id="5" name="TextBox 4"/>
          <p:cNvSpPr txBox="1"/>
          <p:nvPr/>
        </p:nvSpPr>
        <p:spPr>
          <a:xfrm>
            <a:off x="6629400" y="2667000"/>
            <a:ext cx="2209800" cy="338554"/>
          </a:xfrm>
          <a:prstGeom prst="rect">
            <a:avLst/>
          </a:prstGeom>
          <a:noFill/>
        </p:spPr>
        <p:txBody>
          <a:bodyPr wrap="square" rtlCol="0">
            <a:spAutoFit/>
          </a:bodyPr>
          <a:lstStyle/>
          <a:p>
            <a:r>
              <a:rPr lang="en-US" sz="1600" i="1" dirty="0" smtClean="0"/>
              <a:t>Taiwan (desk carrels)</a:t>
            </a:r>
            <a:endParaRPr lang="en-US" sz="1600" i="1" dirty="0"/>
          </a:p>
        </p:txBody>
      </p:sp>
      <p:pic>
        <p:nvPicPr>
          <p:cNvPr id="6" name="Picture 2" descr="https://www.middleeasteye.net/sites/default/files/styles/article_page/public/images-story/israel_school-afp-3_5_20.jpeg?itok=QalmNXu8"/>
          <p:cNvPicPr>
            <a:picLocks noChangeAspect="1" noChangeArrowheads="1"/>
          </p:cNvPicPr>
          <p:nvPr/>
        </p:nvPicPr>
        <p:blipFill>
          <a:blip r:embed="rId3" cstate="print"/>
          <a:srcRect/>
          <a:stretch>
            <a:fillRect/>
          </a:stretch>
        </p:blipFill>
        <p:spPr bwMode="auto">
          <a:xfrm>
            <a:off x="6400800" y="3200401"/>
            <a:ext cx="2514600" cy="1682986"/>
          </a:xfrm>
          <a:prstGeom prst="rect">
            <a:avLst/>
          </a:prstGeom>
          <a:noFill/>
        </p:spPr>
      </p:pic>
      <p:sp>
        <p:nvSpPr>
          <p:cNvPr id="7" name="TextBox 6"/>
          <p:cNvSpPr txBox="1"/>
          <p:nvPr/>
        </p:nvSpPr>
        <p:spPr>
          <a:xfrm>
            <a:off x="6400800" y="4953000"/>
            <a:ext cx="2514600" cy="1323439"/>
          </a:xfrm>
          <a:prstGeom prst="rect">
            <a:avLst/>
          </a:prstGeom>
          <a:noFill/>
        </p:spPr>
        <p:txBody>
          <a:bodyPr wrap="square" rtlCol="0">
            <a:spAutoFit/>
          </a:bodyPr>
          <a:lstStyle/>
          <a:p>
            <a:pPr algn="ctr"/>
            <a:r>
              <a:rPr lang="en-US" sz="1600" i="1" dirty="0" smtClean="0"/>
              <a:t>Israeli school principal demonstrates to pupils wearing protective masks how to maintain social distancing</a:t>
            </a:r>
            <a:endParaRPr lang="en-US" sz="1600"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534400" cy="6217087"/>
          </a:xfrm>
          <a:prstGeom prst="rect">
            <a:avLst/>
          </a:prstGeom>
          <a:noFill/>
        </p:spPr>
        <p:txBody>
          <a:bodyPr wrap="square" rtlCol="0">
            <a:spAutoFit/>
          </a:bodyPr>
          <a:lstStyle/>
          <a:p>
            <a:r>
              <a:rPr lang="en-US" dirty="0" smtClean="0">
                <a:hlinkClick r:id="rId2"/>
              </a:rPr>
              <a:t>https://www.sciencemag.org/news/2020/07/school-openings-across-globe-suggest-ways-keep-coronavirus-bay-despite-outbreaks</a:t>
            </a:r>
            <a:endParaRPr lang="en-US" dirty="0" smtClean="0"/>
          </a:p>
          <a:p>
            <a:endParaRPr lang="en-US" dirty="0" smtClean="0"/>
          </a:p>
          <a:p>
            <a:r>
              <a:rPr lang="en-US" sz="2000" b="1" u="sng" dirty="0" smtClean="0"/>
              <a:t>Current practices schools around the world</a:t>
            </a:r>
            <a:r>
              <a:rPr lang="en-US" sz="2000" b="1" dirty="0" smtClean="0"/>
              <a:t>     </a:t>
            </a:r>
            <a:r>
              <a:rPr lang="en-US" dirty="0" smtClean="0"/>
              <a:t>as July 7, 2020</a:t>
            </a:r>
          </a:p>
          <a:p>
            <a:endParaRPr lang="en-US" dirty="0" smtClean="0"/>
          </a:p>
          <a:p>
            <a:r>
              <a:rPr lang="en-US" dirty="0" smtClean="0"/>
              <a:t>	When </a:t>
            </a:r>
            <a:r>
              <a:rPr lang="en-US" i="1" dirty="0" smtClean="0"/>
              <a:t>Science</a:t>
            </a:r>
            <a:r>
              <a:rPr lang="en-US" dirty="0" smtClean="0"/>
              <a:t> looked at reopening strategies from South Africa to Finland to Israel, some encouraging patterns emerged. Together, they suggest a combination of keeping student groups small and requiring masks and some social distancing helps keep schools and communities safe, and that younger children rarely spread the virus to one another or bring it home. But opening safely, experts agree, isn’t just about the adjustments a school makes. It’s also about how much virus is circulating in the community, which affects the likelihood that students and staff will bring COVID-19 into their classrooms.</a:t>
            </a:r>
          </a:p>
          <a:p>
            <a:r>
              <a:rPr lang="en-US" dirty="0" smtClean="0"/>
              <a:t>     From the start, some countries bet on strands of research suggesting young children are unlikely to spread the virus: schools in the Netherlands cut class sizes in half but didn’t enforce distancing among students under age 12 when they reopened in April. Other schools adopted a “pod” model as a compromise. Denmark, the first country in Europe to reopen schools, assigned children to small groups that could congregate at recess. It also found creative ways to give those groups as much space and fresh air as possible, even teaching classes in a graveyard. Some classes in Belgium met in churches to keep students spread out. Finland has kept normal class sizes, but prevents classes from mixing with one another.</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534400" cy="6217087"/>
          </a:xfrm>
          <a:prstGeom prst="rect">
            <a:avLst/>
          </a:prstGeom>
          <a:noFill/>
        </p:spPr>
        <p:txBody>
          <a:bodyPr wrap="square" rtlCol="0">
            <a:spAutoFit/>
          </a:bodyPr>
          <a:lstStyle/>
          <a:p>
            <a:r>
              <a:rPr lang="en-US" dirty="0" smtClean="0">
                <a:hlinkClick r:id="rId2"/>
              </a:rPr>
              <a:t>https://www.sciencemag.org/news/2020/07/school-openings-across-globe-suggest-ways-keep-coronavirus-bay-despite-outbreaks</a:t>
            </a:r>
            <a:endParaRPr lang="en-US" dirty="0" smtClean="0"/>
          </a:p>
          <a:p>
            <a:endParaRPr lang="en-US" dirty="0" smtClean="0"/>
          </a:p>
          <a:p>
            <a:r>
              <a:rPr lang="en-US" sz="2000" b="1" u="sng" dirty="0" smtClean="0"/>
              <a:t>Current practices schools around the world</a:t>
            </a:r>
            <a:r>
              <a:rPr lang="en-US" sz="2000" b="1" dirty="0" smtClean="0"/>
              <a:t>     </a:t>
            </a:r>
            <a:r>
              <a:rPr lang="en-US" dirty="0" smtClean="0"/>
              <a:t>as July 7, 2020</a:t>
            </a:r>
          </a:p>
          <a:p>
            <a:endParaRPr lang="en-US" dirty="0" smtClean="0"/>
          </a:p>
          <a:p>
            <a:r>
              <a:rPr lang="en-US" b="1" i="1" dirty="0" smtClean="0"/>
              <a:t>Should kids wear masks?</a:t>
            </a:r>
          </a:p>
          <a:p>
            <a:r>
              <a:rPr lang="en-US" dirty="0" smtClean="0"/>
              <a:t>	Masks likely blunt spread at school, but children—even more than adults—find them uncomfortable to wear for hours and may lack the self-discipline to wear them without touching their faces or freeing their noses. Does discomfort override a potential public health benefit?</a:t>
            </a:r>
          </a:p>
          <a:p>
            <a:r>
              <a:rPr lang="en-US" dirty="0" smtClean="0"/>
              <a:t>	“For me, masks are part of the equation” for slowing the spread of COVID-19 in schools, especially when distancing is difficult, says Susan Coffin, an infectious disease physician at the Children’s Hospital of Philadelphia. “Respiratory droplets are a major mode of [virus] transmission,” she says, and wearing a mask places an obstacle in those droplets’ path.</a:t>
            </a:r>
          </a:p>
          <a:p>
            <a:r>
              <a:rPr lang="en-US" dirty="0" smtClean="0"/>
              <a:t>	Elsewhere, masks are less central. In some schools in Germany, students wear them in hallways or bathrooms, but can remove them when seated at their (distantly spaced) desks. Austria reopened with this approach, but abandoned masks for students a few weeks later, when officials observed little spread within schools. In Canada, Denmark, Norway, the United Kingdom, and Sweden, mask wearing was optional for both students and staff.</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228600"/>
            <a:ext cx="8839200" cy="6432530"/>
          </a:xfrm>
          <a:prstGeom prst="rect">
            <a:avLst/>
          </a:prstGeom>
          <a:noFill/>
        </p:spPr>
        <p:txBody>
          <a:bodyPr wrap="square" rtlCol="0">
            <a:spAutoFit/>
          </a:bodyPr>
          <a:lstStyle/>
          <a:p>
            <a:pPr algn="ctr"/>
            <a:r>
              <a:rPr lang="en-US" b="1" u="sng" dirty="0" smtClean="0"/>
              <a:t>The entire handout is posted on the Prince of Peace website:</a:t>
            </a:r>
            <a:endParaRPr lang="en-US" dirty="0" smtClean="0"/>
          </a:p>
          <a:p>
            <a:r>
              <a:rPr lang="en-US" dirty="0" smtClean="0"/>
              <a:t> </a:t>
            </a:r>
          </a:p>
          <a:p>
            <a:pPr algn="ctr"/>
            <a:r>
              <a:rPr lang="en-US" sz="1600" dirty="0" smtClean="0"/>
              <a:t>Click&gt;&gt;</a:t>
            </a:r>
            <a:r>
              <a:rPr lang="en-US" sz="1600" b="1" dirty="0" smtClean="0"/>
              <a:t> COVID-19 Updates</a:t>
            </a:r>
            <a:r>
              <a:rPr lang="en-US" sz="1600" dirty="0" smtClean="0"/>
              <a:t>, then&gt;&gt;&gt;</a:t>
            </a:r>
            <a:r>
              <a:rPr lang="en-US" sz="1600" b="1" dirty="0" smtClean="0"/>
              <a:t>Classroom CCOVID-19 Updates, </a:t>
            </a:r>
            <a:r>
              <a:rPr lang="en-US" sz="1600" dirty="0" smtClean="0"/>
              <a:t>then&gt;&gt;&gt;</a:t>
            </a:r>
            <a:r>
              <a:rPr lang="en-US" sz="1600" b="1" dirty="0" smtClean="0"/>
              <a:t> Hands Face Space Safe</a:t>
            </a:r>
            <a:endParaRPr lang="en-US" sz="1600" dirty="0" smtClean="0"/>
          </a:p>
          <a:p>
            <a:r>
              <a:rPr lang="en-US" dirty="0" smtClean="0"/>
              <a:t> </a:t>
            </a:r>
          </a:p>
          <a:p>
            <a:r>
              <a:rPr lang="en-US" dirty="0" smtClean="0"/>
              <a:t> </a:t>
            </a:r>
          </a:p>
          <a:p>
            <a:pPr algn="ctr"/>
            <a:r>
              <a:rPr lang="en-US" b="1" u="sng" dirty="0" smtClean="0"/>
              <a:t>Parent and Family Resources on POP website:</a:t>
            </a:r>
            <a:endParaRPr lang="en-US" dirty="0" smtClean="0"/>
          </a:p>
          <a:p>
            <a:pPr algn="ctr"/>
            <a:r>
              <a:rPr lang="en-US" dirty="0" smtClean="0"/>
              <a:t> </a:t>
            </a:r>
          </a:p>
          <a:p>
            <a:pPr algn="ctr"/>
            <a:r>
              <a:rPr lang="en-US" dirty="0" smtClean="0"/>
              <a:t>Click&gt;&gt; </a:t>
            </a:r>
            <a:r>
              <a:rPr lang="en-US" b="1" dirty="0" smtClean="0"/>
              <a:t>COVID-19 Updates, </a:t>
            </a:r>
            <a:r>
              <a:rPr lang="en-US" dirty="0" smtClean="0"/>
              <a:t>then&gt;&gt;&gt; </a:t>
            </a:r>
            <a:r>
              <a:rPr lang="en-US" b="1" dirty="0" smtClean="0"/>
              <a:t>Parent and Families COVID-19 Resources</a:t>
            </a:r>
            <a:endParaRPr lang="en-US" dirty="0" smtClean="0"/>
          </a:p>
          <a:p>
            <a:r>
              <a:rPr lang="en-US" dirty="0" smtClean="0"/>
              <a:t> </a:t>
            </a:r>
          </a:p>
          <a:p>
            <a:r>
              <a:rPr lang="en-US" dirty="0" smtClean="0"/>
              <a:t> </a:t>
            </a:r>
          </a:p>
          <a:p>
            <a:pPr algn="ctr"/>
            <a:r>
              <a:rPr lang="en-US" b="1" u="sng" dirty="0" smtClean="0"/>
              <a:t>Other </a:t>
            </a:r>
            <a:r>
              <a:rPr lang="en-US" b="1" u="sng" dirty="0" smtClean="0"/>
              <a:t>Information On POP  </a:t>
            </a:r>
            <a:r>
              <a:rPr lang="en-US" b="1" u="sng" dirty="0" smtClean="0"/>
              <a:t>Website</a:t>
            </a:r>
            <a:endParaRPr lang="en-US" dirty="0" smtClean="0"/>
          </a:p>
          <a:p>
            <a:pPr algn="ctr"/>
            <a:r>
              <a:rPr lang="en-US" dirty="0" smtClean="0"/>
              <a:t>Information about our Staff, School, </a:t>
            </a:r>
            <a:r>
              <a:rPr lang="en-US" dirty="0" smtClean="0"/>
              <a:t>Mission</a:t>
            </a:r>
            <a:endParaRPr lang="en-US" dirty="0" smtClean="0"/>
          </a:p>
          <a:p>
            <a:pPr algn="ctr"/>
            <a:r>
              <a:rPr lang="en-US" dirty="0" smtClean="0"/>
              <a:t> Our Facebook, Twitter, </a:t>
            </a:r>
            <a:r>
              <a:rPr lang="en-US" dirty="0" err="1" smtClean="0"/>
              <a:t>Instagram</a:t>
            </a:r>
            <a:r>
              <a:rPr lang="en-US" dirty="0" smtClean="0"/>
              <a:t>, YouTube</a:t>
            </a:r>
          </a:p>
          <a:p>
            <a:pPr algn="ctr"/>
            <a:r>
              <a:rPr lang="en-US" dirty="0" smtClean="0"/>
              <a:t>Dress Code, Parent\Student Handbook</a:t>
            </a:r>
          </a:p>
          <a:p>
            <a:pPr algn="ctr"/>
            <a:r>
              <a:rPr lang="en-US" dirty="0" smtClean="0"/>
              <a:t>Parent Association News</a:t>
            </a:r>
          </a:p>
          <a:p>
            <a:pPr algn="ctr"/>
            <a:r>
              <a:rPr lang="en-US" dirty="0" smtClean="0"/>
              <a:t>Weekly Newsletters, 2020-2021 Calendar, Lunch Information</a:t>
            </a:r>
          </a:p>
          <a:p>
            <a:r>
              <a:rPr lang="en-US" dirty="0" smtClean="0"/>
              <a:t> </a:t>
            </a:r>
          </a:p>
          <a:p>
            <a:r>
              <a:rPr lang="en-US" dirty="0" smtClean="0"/>
              <a:t> </a:t>
            </a:r>
          </a:p>
          <a:p>
            <a:r>
              <a:rPr lang="en-US" dirty="0" smtClean="0"/>
              <a:t> </a:t>
            </a:r>
          </a:p>
          <a:p>
            <a:r>
              <a:rPr lang="en-US" dirty="0" smtClean="0"/>
              <a:t> </a:t>
            </a:r>
          </a:p>
          <a:p>
            <a:pPr algn="ctr"/>
            <a:r>
              <a:rPr lang="en-US" dirty="0" smtClean="0"/>
              <a:t>Questions\Concerns about accessing POP website contents:   Contact me, Cathy Cool at </a:t>
            </a:r>
            <a:r>
              <a:rPr lang="en-US" b="1" u="sng" dirty="0" smtClean="0"/>
              <a:t>ccool@popcov.com</a:t>
            </a:r>
            <a:endParaRPr lang="en-US" dirty="0" smtClean="0"/>
          </a:p>
          <a:p>
            <a:r>
              <a:rPr lang="en-US" dirty="0" smtClean="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109478"/>
            <a:ext cx="8915400" cy="6494085"/>
          </a:xfrm>
          <a:prstGeom prst="rect">
            <a:avLst/>
          </a:prstGeom>
        </p:spPr>
        <p:txBody>
          <a:bodyPr wrap="square">
            <a:spAutoFit/>
          </a:bodyPr>
          <a:lstStyle/>
          <a:p>
            <a:r>
              <a:rPr lang="en-US" b="1" dirty="0" smtClean="0"/>
              <a:t>Dr. Stephen Stack (Team Kentucky) has created a mantra to help Kentuckians to be safe.  </a:t>
            </a:r>
            <a:r>
              <a:rPr lang="en-US" dirty="0" smtClean="0"/>
              <a:t>His mantra is   HANDS....FACE....SPACE...TESTING.   Governor </a:t>
            </a:r>
            <a:r>
              <a:rPr lang="en-US" dirty="0" err="1" smtClean="0"/>
              <a:t>Beshear</a:t>
            </a:r>
            <a:r>
              <a:rPr lang="en-US" dirty="0" smtClean="0"/>
              <a:t> uses this 3-word mantra during his Press Conferences   HANDS...FACE...SPACE.                     Piggy-Backing on this idea…</a:t>
            </a:r>
          </a:p>
          <a:p>
            <a:r>
              <a:rPr lang="en-US" dirty="0" smtClean="0"/>
              <a:t>  </a:t>
            </a:r>
            <a:endParaRPr lang="en-US" dirty="0" smtClean="0"/>
          </a:p>
          <a:p>
            <a:pPr marL="342900" indent="-342900"/>
            <a:r>
              <a:rPr lang="en-US" sz="2800" dirty="0" smtClean="0"/>
              <a:t>POP COVID-19 Task Force has created a school wide mantra:</a:t>
            </a:r>
          </a:p>
          <a:p>
            <a:pPr marL="342900" indent="-342900" algn="ctr"/>
            <a:r>
              <a:rPr lang="en-US" sz="2800" b="1" dirty="0" smtClean="0"/>
              <a:t>HANDS....FACE.....SPACE.....SAFE.  </a:t>
            </a:r>
          </a:p>
          <a:p>
            <a:pPr marL="342900" indent="-342900"/>
            <a:endParaRPr lang="en-US" b="1" dirty="0" smtClean="0"/>
          </a:p>
          <a:p>
            <a:pPr marL="342900" indent="-342900"/>
            <a:r>
              <a:rPr lang="en-US" b="1" dirty="0" smtClean="0"/>
              <a:t>HANDS</a:t>
            </a:r>
            <a:r>
              <a:rPr lang="en-US" dirty="0" smtClean="0"/>
              <a:t> = Washing hands correctly</a:t>
            </a:r>
          </a:p>
          <a:p>
            <a:pPr marL="342900" indent="-342900"/>
            <a:r>
              <a:rPr lang="en-US" b="1" dirty="0" smtClean="0"/>
              <a:t>FACE</a:t>
            </a:r>
            <a:r>
              <a:rPr lang="en-US" dirty="0" smtClean="0"/>
              <a:t> = Mostly wearing the mask, but could include don’t touch your face, eyes, mouth, etc.</a:t>
            </a:r>
          </a:p>
          <a:p>
            <a:pPr marL="342900" indent="-342900"/>
            <a:r>
              <a:rPr lang="en-US" b="1" dirty="0" smtClean="0"/>
              <a:t>SPACE</a:t>
            </a:r>
            <a:r>
              <a:rPr lang="en-US" dirty="0" smtClean="0"/>
              <a:t> = Social Distancing of 6 feet and how to work together safely.</a:t>
            </a:r>
          </a:p>
          <a:p>
            <a:pPr marL="342900" indent="-342900"/>
            <a:r>
              <a:rPr lang="en-US" b="1" dirty="0" smtClean="0"/>
              <a:t>SAFE</a:t>
            </a:r>
            <a:r>
              <a:rPr lang="en-US" dirty="0" smtClean="0"/>
              <a:t> = Safe from germs, getting sick etc.  </a:t>
            </a:r>
            <a:endParaRPr lang="en-US" dirty="0" smtClean="0"/>
          </a:p>
          <a:p>
            <a:pPr marL="342900" indent="-342900"/>
            <a:r>
              <a:rPr lang="en-US" dirty="0" smtClean="0"/>
              <a:t>(Explanation depends </a:t>
            </a:r>
            <a:r>
              <a:rPr lang="en-US" dirty="0" smtClean="0"/>
              <a:t>on developmental level, COVID-19)</a:t>
            </a:r>
          </a:p>
          <a:p>
            <a:pPr marL="342900" indent="-342900"/>
            <a:r>
              <a:rPr lang="en-US" dirty="0" smtClean="0"/>
              <a:t> </a:t>
            </a:r>
            <a:endParaRPr lang="en-US" b="1" dirty="0" smtClean="0"/>
          </a:p>
          <a:p>
            <a:pPr marL="342900" indent="-342900"/>
            <a:r>
              <a:rPr lang="en-US" b="1" dirty="0" smtClean="0"/>
              <a:t>American Sign Language gestures = </a:t>
            </a:r>
            <a:r>
              <a:rPr lang="en-US" dirty="0" smtClean="0"/>
              <a:t>Hand gestures to act out the mantra to review safe behaviors throughout the school year.  Kids retain info better when it's connected to movement.  The brain stores it in more than one place when it's connected to movement. </a:t>
            </a:r>
          </a:p>
          <a:p>
            <a:pPr marL="342900" indent="-342900"/>
            <a:endParaRPr lang="en-US" dirty="0" smtClean="0"/>
          </a:p>
          <a:p>
            <a:pPr marL="342900" indent="-342900"/>
            <a:endParaRPr lang="en-US" b="1" dirty="0" smtClean="0"/>
          </a:p>
          <a:p>
            <a:pPr marL="342900" indent="-342900"/>
            <a:r>
              <a:rPr lang="en-US" b="1" dirty="0" smtClean="0"/>
              <a:t>The staff develops a purposeful unified program or a set of concepts to teach the behaviors that we expect. We present a unified program for students, staff and families.  The students hear the same language\concepts referring to the expected behavior from all members of our community.  </a:t>
            </a: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76200"/>
            <a:ext cx="8915400" cy="9079409"/>
          </a:xfrm>
          <a:prstGeom prst="rect">
            <a:avLst/>
          </a:prstGeom>
          <a:noFill/>
        </p:spPr>
        <p:txBody>
          <a:bodyPr wrap="square" rtlCol="0">
            <a:spAutoFit/>
          </a:bodyPr>
          <a:lstStyle/>
          <a:p>
            <a:r>
              <a:rPr lang="en-US" dirty="0" smtClean="0"/>
              <a:t>This is a handout has some tips for parents on talking to kids of different ages:</a:t>
            </a:r>
          </a:p>
          <a:p>
            <a:r>
              <a:rPr lang="en-US" dirty="0" smtClean="0"/>
              <a:t> </a:t>
            </a:r>
            <a:r>
              <a:rPr lang="en-US" dirty="0" smtClean="0">
                <a:hlinkClick r:id="rId3"/>
              </a:rPr>
              <a:t> https://chfs.ky.gov/agencies/dph/covid19/copingkidsandfamilyedition.pdf</a:t>
            </a:r>
            <a:r>
              <a:rPr lang="en-US" dirty="0" smtClean="0"/>
              <a:t>      </a:t>
            </a:r>
          </a:p>
          <a:p>
            <a:r>
              <a:rPr lang="en-US" b="1" u="sng" dirty="0" smtClean="0"/>
              <a:t>Some useful information from this handout:</a:t>
            </a:r>
          </a:p>
          <a:p>
            <a:r>
              <a:rPr lang="en-US" sz="1400" dirty="0" smtClean="0"/>
              <a:t>Don’t be afraid to talk about it. </a:t>
            </a:r>
          </a:p>
          <a:p>
            <a:r>
              <a:rPr lang="en-US" sz="1400" dirty="0" smtClean="0"/>
              <a:t>Invite them to tell you what they know and how they feel about it, but don’t force them to talk. </a:t>
            </a:r>
          </a:p>
          <a:p>
            <a:r>
              <a:rPr lang="en-US" sz="1400" dirty="0" smtClean="0"/>
              <a:t>Show that you hear and understand their thoughts, feelings, and reactions. Be reassuring.</a:t>
            </a:r>
          </a:p>
          <a:p>
            <a:r>
              <a:rPr lang="en-US" sz="1400" dirty="0" smtClean="0"/>
              <a:t>Focus on what we’re doing as a school to stay safe. </a:t>
            </a:r>
          </a:p>
          <a:p>
            <a:r>
              <a:rPr lang="en-US" sz="1400" dirty="0" smtClean="0"/>
              <a:t>Give easy to understand explanations for your student’s age and developmental level. </a:t>
            </a:r>
          </a:p>
          <a:p>
            <a:endParaRPr lang="en-US" dirty="0" smtClean="0"/>
          </a:p>
          <a:p>
            <a:r>
              <a:rPr lang="en-US" b="1" u="sng" dirty="0" smtClean="0"/>
              <a:t>Toddler/preschool:</a:t>
            </a:r>
            <a:r>
              <a:rPr lang="en-US" dirty="0" smtClean="0"/>
              <a:t> Emphasize washing hands for 20 seconds. Practice a simple song with them so they can understand how long that is. Explain that adults are working hard to keep everyone healthy and safe. </a:t>
            </a:r>
          </a:p>
          <a:p>
            <a:endParaRPr lang="en-US" b="1" u="sng" dirty="0" smtClean="0"/>
          </a:p>
          <a:p>
            <a:r>
              <a:rPr lang="en-US" b="1" u="sng" dirty="0" smtClean="0"/>
              <a:t>Elementary age:</a:t>
            </a:r>
            <a:r>
              <a:rPr lang="en-US" dirty="0" smtClean="0"/>
              <a:t> Give simple explanations. Be honest and stick to the facts.  Discuss ways to help others during this time.</a:t>
            </a:r>
          </a:p>
          <a:p>
            <a:endParaRPr lang="en-US" b="1" u="sng" dirty="0" smtClean="0"/>
          </a:p>
          <a:p>
            <a:r>
              <a:rPr lang="en-US" b="1" u="sng" dirty="0" smtClean="0"/>
              <a:t>Middle school:</a:t>
            </a:r>
            <a:r>
              <a:rPr lang="en-US" dirty="0" smtClean="0"/>
              <a:t> Answer questions and let them discuss feelings of anxiety or worry. Help them understand how to get reliable information from the media. Encourage acceptance of all people that are hurting right now and try not to blame certain people or populations for what is happening. Discuss ways to help others during this time.</a:t>
            </a:r>
          </a:p>
          <a:p>
            <a:endParaRPr lang="en-US" b="1" u="sng" dirty="0" smtClean="0"/>
          </a:p>
          <a:p>
            <a:r>
              <a:rPr lang="en-US" b="1" u="sng" dirty="0" smtClean="0"/>
              <a:t>High school:</a:t>
            </a:r>
            <a:r>
              <a:rPr lang="en-US" dirty="0" smtClean="0"/>
              <a:t> </a:t>
            </a:r>
            <a:r>
              <a:rPr lang="en-US" sz="1600" dirty="0" smtClean="0"/>
              <a:t>Discuss questions about health, the economy, and the impact on your community, the state, the country, and the world. Let them talk about their</a:t>
            </a:r>
          </a:p>
          <a:p>
            <a:r>
              <a:rPr lang="en-US" sz="1600" dirty="0" smtClean="0"/>
              <a:t>worry, anxiety or fear and remind them these are normal reactions. Stick to the facts and point them towards reliable sources of information. Discuss the difference between being informed and media over-use that can create too much anxiety.  Discuss ways to help others during this time.</a:t>
            </a:r>
          </a:p>
          <a:p>
            <a:endParaRPr lang="en-US" dirty="0" smtClean="0"/>
          </a:p>
          <a:p>
            <a:endParaRPr lang="en-US" dirty="0" smtClean="0"/>
          </a:p>
          <a:p>
            <a:endParaRPr lang="en-US" dirty="0" smtClean="0"/>
          </a:p>
          <a:p>
            <a:r>
              <a:rPr lang="en-US" dirty="0" smtClean="0"/>
              <a:t>Educational Resources page since school closed and there are a few other articles we might use to create school wide safe behaviors program. This is the link to POP Educational Resources Page:  </a:t>
            </a:r>
            <a:r>
              <a:rPr lang="en-US" dirty="0" smtClean="0">
                <a:hlinkClick r:id="rId4"/>
              </a:rPr>
              <a:t> https://www.popcov.com/educational-activities/   </a:t>
            </a:r>
            <a:r>
              <a:rPr lang="en-US" dirty="0" smtClean="0"/>
              <a:t>  </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76200"/>
            <a:ext cx="7772400" cy="830997"/>
          </a:xfrm>
          <a:prstGeom prst="rect">
            <a:avLst/>
          </a:prstGeom>
          <a:noFill/>
        </p:spPr>
        <p:txBody>
          <a:bodyPr wrap="square" rtlCol="0">
            <a:spAutoFit/>
          </a:bodyPr>
          <a:lstStyle/>
          <a:p>
            <a:pPr algn="ctr"/>
            <a:r>
              <a:rPr lang="en-US" sz="2400" b="1" dirty="0" smtClean="0"/>
              <a:t>Implementing School Wide Plan</a:t>
            </a:r>
          </a:p>
          <a:p>
            <a:pPr algn="ctr"/>
            <a:endParaRPr lang="en-US" sz="2400" b="1" dirty="0"/>
          </a:p>
        </p:txBody>
      </p:sp>
      <p:sp>
        <p:nvSpPr>
          <p:cNvPr id="3" name="Rectangle 2"/>
          <p:cNvSpPr/>
          <p:nvPr/>
        </p:nvSpPr>
        <p:spPr>
          <a:xfrm>
            <a:off x="76200" y="884872"/>
            <a:ext cx="8915400" cy="1477328"/>
          </a:xfrm>
          <a:prstGeom prst="rect">
            <a:avLst/>
          </a:prstGeom>
        </p:spPr>
        <p:txBody>
          <a:bodyPr wrap="square">
            <a:spAutoFit/>
          </a:bodyPr>
          <a:lstStyle/>
          <a:p>
            <a:r>
              <a:rPr lang="en-US" b="1" u="sng" dirty="0" smtClean="0"/>
              <a:t>The steps we take to carry out our school-wide Safe at School plan include the following:</a:t>
            </a:r>
          </a:p>
          <a:p>
            <a:pPr marL="342900" indent="-342900">
              <a:buAutoNum type="arabicPeriod"/>
            </a:pPr>
            <a:r>
              <a:rPr lang="en-US" dirty="0" smtClean="0"/>
              <a:t>Define Common Behavioral Expectations: in common areas for students, staff, community members (including parents), and principal. </a:t>
            </a:r>
          </a:p>
          <a:p>
            <a:pPr marL="342900" indent="-342900">
              <a:buAutoNum type="arabicPeriod"/>
            </a:pPr>
            <a:r>
              <a:rPr lang="en-US" dirty="0" smtClean="0"/>
              <a:t>Provide Positive Reinforcement: positively reinforce desired student behaviors</a:t>
            </a:r>
          </a:p>
          <a:p>
            <a:pPr marL="342900" indent="-342900">
              <a:buAutoNum type="arabicPeriod"/>
            </a:pPr>
            <a:r>
              <a:rPr lang="en-US" dirty="0" smtClean="0"/>
              <a:t>Use Interventions to Redirect Behavior (i.e. teach the skill\s again, do not punish errors)   </a:t>
            </a:r>
            <a:endParaRPr lang="en-US" dirty="0"/>
          </a:p>
        </p:txBody>
      </p:sp>
      <p:sp>
        <p:nvSpPr>
          <p:cNvPr id="4" name="Rectangle 3"/>
          <p:cNvSpPr/>
          <p:nvPr/>
        </p:nvSpPr>
        <p:spPr>
          <a:xfrm>
            <a:off x="0" y="2514600"/>
            <a:ext cx="9144000" cy="4201150"/>
          </a:xfrm>
          <a:prstGeom prst="rect">
            <a:avLst/>
          </a:prstGeom>
        </p:spPr>
        <p:txBody>
          <a:bodyPr wrap="square">
            <a:spAutoFit/>
          </a:bodyPr>
          <a:lstStyle/>
          <a:p>
            <a:r>
              <a:rPr lang="en-US" b="1" u="sng" dirty="0" smtClean="0"/>
              <a:t>All staff commit to teach, model, cue (remind students regularly), and reinforce positive safe behavior:</a:t>
            </a:r>
          </a:p>
          <a:p>
            <a:pPr marL="342900" indent="-342900">
              <a:buAutoNum type="arabicPeriod"/>
            </a:pPr>
            <a:r>
              <a:rPr lang="en-US" dirty="0" smtClean="0"/>
              <a:t>We recognize that all students need structure and clearly stated high expectations in order to learn and succeed.</a:t>
            </a:r>
          </a:p>
          <a:p>
            <a:pPr marL="342900" indent="-342900">
              <a:buAutoNum type="arabicPeriod"/>
            </a:pPr>
            <a:r>
              <a:rPr lang="en-US" dirty="0" smtClean="0"/>
              <a:t>Research states that repetition is key to learning skills.  According to Harry Wong: </a:t>
            </a:r>
            <a:r>
              <a:rPr lang="en-US" i="1" dirty="0" smtClean="0"/>
              <a:t>“For a child to learn something new, it needs to be </a:t>
            </a:r>
            <a:r>
              <a:rPr lang="en-US" i="1" u="sng" dirty="0" smtClean="0"/>
              <a:t>repeated 8 times</a:t>
            </a:r>
            <a:r>
              <a:rPr lang="en-US" i="1" dirty="0" smtClean="0"/>
              <a:t>”</a:t>
            </a:r>
          </a:p>
          <a:p>
            <a:pPr marL="342900" indent="-342900">
              <a:buAutoNum type="arabicPeriod"/>
            </a:pPr>
            <a:r>
              <a:rPr lang="en-US" dirty="0" smtClean="0"/>
              <a:t>For a child to unlearn an old behavior and replace with a new behavior, it needs to be </a:t>
            </a:r>
            <a:r>
              <a:rPr lang="en-US" u="sng" dirty="0" smtClean="0"/>
              <a:t>repeated 28 times</a:t>
            </a:r>
            <a:r>
              <a:rPr lang="en-US" dirty="0" smtClean="0"/>
              <a:t>.  If students are not showing the expected behavior, teach the expectation again. In other words, </a:t>
            </a:r>
            <a:r>
              <a:rPr lang="en-US" u="sng" dirty="0" smtClean="0"/>
              <a:t>don’t focus on the incorrect behavior</a:t>
            </a:r>
            <a:r>
              <a:rPr lang="en-US" dirty="0" smtClean="0"/>
              <a:t>.</a:t>
            </a:r>
          </a:p>
          <a:p>
            <a:pPr marL="342900" indent="-342900">
              <a:buAutoNum type="arabicPeriod"/>
            </a:pPr>
            <a:r>
              <a:rPr lang="en-US" dirty="0" smtClean="0"/>
              <a:t>We define behavioral expectations and </a:t>
            </a:r>
            <a:r>
              <a:rPr lang="en-US" u="sng" dirty="0" smtClean="0"/>
              <a:t>provide “the why” </a:t>
            </a:r>
            <a:r>
              <a:rPr lang="en-US" dirty="0" smtClean="0"/>
              <a:t>behind our expectations and when to use the skills.  Review skills in context </a:t>
            </a:r>
            <a:r>
              <a:rPr lang="en-US" i="1" dirty="0" smtClean="0"/>
              <a:t>(“The Teachable Moment”)</a:t>
            </a:r>
          </a:p>
          <a:p>
            <a:pPr marL="342900" indent="-342900">
              <a:buAutoNum type="arabicPeriod"/>
            </a:pPr>
            <a:r>
              <a:rPr lang="en-US" dirty="0" smtClean="0"/>
              <a:t>We recognize that students need to know that all of us have </a:t>
            </a:r>
            <a:r>
              <a:rPr lang="en-US" u="sng" dirty="0" smtClean="0"/>
              <a:t>unified expectations </a:t>
            </a:r>
            <a:r>
              <a:rPr lang="en-US" dirty="0" smtClean="0"/>
              <a:t>in our POP community. </a:t>
            </a:r>
            <a:endParaRPr lang="en-US" b="1" dirty="0" smtClean="0"/>
          </a:p>
          <a:p>
            <a:pPr marL="342900" indent="-342900" algn="ctr"/>
            <a:r>
              <a:rPr lang="en-US" b="1" dirty="0" smtClean="0"/>
              <a:t>This handout will be posted on POP website.</a:t>
            </a:r>
          </a:p>
          <a:p>
            <a:pPr marL="342900" indent="-342900" algn="ctr"/>
            <a:r>
              <a:rPr lang="en-US" sz="1500" dirty="0" smtClean="0"/>
              <a:t>Click&gt;&gt;</a:t>
            </a:r>
            <a:r>
              <a:rPr lang="en-US" sz="1500" b="1" dirty="0" smtClean="0"/>
              <a:t> COVID-19 Updates</a:t>
            </a:r>
            <a:r>
              <a:rPr lang="en-US" sz="1500" dirty="0" smtClean="0"/>
              <a:t>, then&gt;&gt;&gt;</a:t>
            </a:r>
            <a:r>
              <a:rPr lang="en-US" sz="1500" b="1" dirty="0" smtClean="0"/>
              <a:t>Classroom </a:t>
            </a:r>
            <a:r>
              <a:rPr lang="en-US" sz="1500" b="1" dirty="0" smtClean="0"/>
              <a:t>COVID-19 </a:t>
            </a:r>
            <a:r>
              <a:rPr lang="en-US" sz="1500" b="1" dirty="0" smtClean="0"/>
              <a:t>Updates, </a:t>
            </a:r>
            <a:r>
              <a:rPr lang="en-US" sz="1500" dirty="0" smtClean="0"/>
              <a:t>then&gt;&gt;&gt;</a:t>
            </a:r>
            <a:r>
              <a:rPr lang="en-US" sz="1500" b="1" dirty="0" smtClean="0"/>
              <a:t> Hands Face Space Safe</a:t>
            </a:r>
            <a:endParaRPr lang="en-US" sz="15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152400"/>
            <a:ext cx="4971426" cy="523220"/>
          </a:xfrm>
          <a:prstGeom prst="rect">
            <a:avLst/>
          </a:prstGeom>
        </p:spPr>
        <p:txBody>
          <a:bodyPr wrap="none">
            <a:spAutoFit/>
          </a:bodyPr>
          <a:lstStyle/>
          <a:p>
            <a:r>
              <a:rPr lang="en-US" sz="2800" b="1" dirty="0" smtClean="0"/>
              <a:t>HANDS....FACE.....SPACE.....SAFE</a:t>
            </a:r>
            <a:endParaRPr lang="en-US" sz="2800" dirty="0"/>
          </a:p>
        </p:txBody>
      </p:sp>
      <p:sp>
        <p:nvSpPr>
          <p:cNvPr id="4" name="TextBox 3"/>
          <p:cNvSpPr txBox="1"/>
          <p:nvPr/>
        </p:nvSpPr>
        <p:spPr>
          <a:xfrm>
            <a:off x="304800" y="2514600"/>
            <a:ext cx="2514600" cy="677108"/>
          </a:xfrm>
          <a:prstGeom prst="rect">
            <a:avLst/>
          </a:prstGeom>
          <a:noFill/>
        </p:spPr>
        <p:txBody>
          <a:bodyPr wrap="square" rtlCol="0">
            <a:spAutoFit/>
          </a:bodyPr>
          <a:lstStyle/>
          <a:p>
            <a:pPr algn="ctr"/>
            <a:r>
              <a:rPr lang="en-US" sz="2000" b="1" dirty="0" smtClean="0"/>
              <a:t>HANDS</a:t>
            </a:r>
            <a:r>
              <a:rPr lang="en-US" dirty="0" smtClean="0"/>
              <a:t> =</a:t>
            </a:r>
          </a:p>
          <a:p>
            <a:pPr algn="ctr"/>
            <a:r>
              <a:rPr lang="en-US" dirty="0" smtClean="0"/>
              <a:t>Gesture washing hands</a:t>
            </a:r>
            <a:endParaRPr lang="en-US" dirty="0"/>
          </a:p>
        </p:txBody>
      </p:sp>
      <p:pic>
        <p:nvPicPr>
          <p:cNvPr id="51203" name="Picture 3"/>
          <p:cNvPicPr>
            <a:picLocks noChangeAspect="1" noChangeArrowheads="1"/>
          </p:cNvPicPr>
          <p:nvPr/>
        </p:nvPicPr>
        <p:blipFill>
          <a:blip r:embed="rId2" cstate="print"/>
          <a:srcRect l="21250" t="22222" r="39375" b="26667"/>
          <a:stretch>
            <a:fillRect/>
          </a:stretch>
        </p:blipFill>
        <p:spPr bwMode="auto">
          <a:xfrm>
            <a:off x="4419600" y="1066800"/>
            <a:ext cx="2400300" cy="1752600"/>
          </a:xfrm>
          <a:prstGeom prst="rect">
            <a:avLst/>
          </a:prstGeom>
          <a:noFill/>
          <a:ln w="9525">
            <a:noFill/>
            <a:miter lim="800000"/>
            <a:headEnd/>
            <a:tailEnd/>
          </a:ln>
          <a:effectLst/>
        </p:spPr>
      </p:pic>
      <p:sp>
        <p:nvSpPr>
          <p:cNvPr id="6" name="TextBox 5"/>
          <p:cNvSpPr txBox="1"/>
          <p:nvPr/>
        </p:nvSpPr>
        <p:spPr>
          <a:xfrm>
            <a:off x="3276600" y="2895600"/>
            <a:ext cx="5867400" cy="400110"/>
          </a:xfrm>
          <a:prstGeom prst="rect">
            <a:avLst/>
          </a:prstGeom>
          <a:noFill/>
        </p:spPr>
        <p:txBody>
          <a:bodyPr wrap="square" rtlCol="0">
            <a:spAutoFit/>
          </a:bodyPr>
          <a:lstStyle/>
          <a:p>
            <a:pPr algn="ctr"/>
            <a:r>
              <a:rPr lang="en-US" sz="2000" b="1" dirty="0" smtClean="0"/>
              <a:t>FACE</a:t>
            </a:r>
            <a:r>
              <a:rPr lang="en-US" dirty="0" smtClean="0"/>
              <a:t> = Trace a circle counterclockwise around your face</a:t>
            </a:r>
            <a:endParaRPr lang="en-US" dirty="0"/>
          </a:p>
        </p:txBody>
      </p:sp>
      <p:pic>
        <p:nvPicPr>
          <p:cNvPr id="51204" name="Picture 4"/>
          <p:cNvPicPr>
            <a:picLocks noChangeAspect="1" noChangeArrowheads="1"/>
          </p:cNvPicPr>
          <p:nvPr/>
        </p:nvPicPr>
        <p:blipFill>
          <a:blip r:embed="rId3"/>
          <a:srcRect l="29375" t="30000" r="47500" b="34444"/>
          <a:stretch>
            <a:fillRect/>
          </a:stretch>
        </p:blipFill>
        <p:spPr bwMode="auto">
          <a:xfrm>
            <a:off x="762000" y="3886200"/>
            <a:ext cx="1938338" cy="1676400"/>
          </a:xfrm>
          <a:prstGeom prst="rect">
            <a:avLst/>
          </a:prstGeom>
          <a:noFill/>
          <a:ln w="9525">
            <a:noFill/>
            <a:miter lim="800000"/>
            <a:headEnd/>
            <a:tailEnd/>
          </a:ln>
          <a:effectLst/>
        </p:spPr>
      </p:pic>
      <p:sp>
        <p:nvSpPr>
          <p:cNvPr id="8" name="TextBox 7"/>
          <p:cNvSpPr txBox="1"/>
          <p:nvPr/>
        </p:nvSpPr>
        <p:spPr>
          <a:xfrm>
            <a:off x="152400" y="6019800"/>
            <a:ext cx="3505200" cy="677108"/>
          </a:xfrm>
          <a:prstGeom prst="rect">
            <a:avLst/>
          </a:prstGeom>
          <a:noFill/>
        </p:spPr>
        <p:txBody>
          <a:bodyPr wrap="square" rtlCol="0">
            <a:spAutoFit/>
          </a:bodyPr>
          <a:lstStyle/>
          <a:p>
            <a:pPr algn="ctr"/>
            <a:r>
              <a:rPr lang="en-US" sz="2000" b="1" dirty="0" smtClean="0"/>
              <a:t>SPACE</a:t>
            </a:r>
            <a:r>
              <a:rPr lang="en-US" dirty="0" smtClean="0"/>
              <a:t> = Hand, palm down</a:t>
            </a:r>
          </a:p>
          <a:p>
            <a:pPr algn="ctr"/>
            <a:r>
              <a:rPr lang="en-US" dirty="0" smtClean="0"/>
              <a:t>Make counterclockwise circle</a:t>
            </a:r>
            <a:endParaRPr lang="en-US" dirty="0"/>
          </a:p>
        </p:txBody>
      </p:sp>
      <p:pic>
        <p:nvPicPr>
          <p:cNvPr id="51205" name="Picture 5"/>
          <p:cNvPicPr>
            <a:picLocks noChangeAspect="1" noChangeArrowheads="1"/>
          </p:cNvPicPr>
          <p:nvPr/>
        </p:nvPicPr>
        <p:blipFill>
          <a:blip r:embed="rId4"/>
          <a:srcRect l="33750" t="43334" r="47500" b="14444"/>
          <a:stretch>
            <a:fillRect/>
          </a:stretch>
        </p:blipFill>
        <p:spPr bwMode="auto">
          <a:xfrm>
            <a:off x="4419600" y="3581400"/>
            <a:ext cx="1804737" cy="2286000"/>
          </a:xfrm>
          <a:prstGeom prst="rect">
            <a:avLst/>
          </a:prstGeom>
          <a:noFill/>
          <a:ln w="9525">
            <a:noFill/>
            <a:miter lim="800000"/>
            <a:headEnd/>
            <a:tailEnd/>
          </a:ln>
          <a:effectLst/>
        </p:spPr>
      </p:pic>
      <p:sp>
        <p:nvSpPr>
          <p:cNvPr id="10" name="TextBox 9"/>
          <p:cNvSpPr txBox="1"/>
          <p:nvPr/>
        </p:nvSpPr>
        <p:spPr>
          <a:xfrm>
            <a:off x="6248400" y="4572000"/>
            <a:ext cx="914400" cy="369332"/>
          </a:xfrm>
          <a:prstGeom prst="rect">
            <a:avLst/>
          </a:prstGeom>
          <a:noFill/>
        </p:spPr>
        <p:txBody>
          <a:bodyPr wrap="square" rtlCol="0">
            <a:spAutoFit/>
          </a:bodyPr>
          <a:lstStyle/>
          <a:p>
            <a:r>
              <a:rPr lang="en-US" dirty="0" smtClean="0"/>
              <a:t>Then&gt;&gt;</a:t>
            </a:r>
            <a:endParaRPr lang="en-US" dirty="0"/>
          </a:p>
        </p:txBody>
      </p:sp>
      <p:pic>
        <p:nvPicPr>
          <p:cNvPr id="51206" name="Picture 6"/>
          <p:cNvPicPr>
            <a:picLocks noChangeAspect="1" noChangeArrowheads="1"/>
          </p:cNvPicPr>
          <p:nvPr/>
        </p:nvPicPr>
        <p:blipFill>
          <a:blip r:embed="rId5"/>
          <a:srcRect l="34375" t="44444" r="46875" b="15556"/>
          <a:stretch>
            <a:fillRect/>
          </a:stretch>
        </p:blipFill>
        <p:spPr bwMode="auto">
          <a:xfrm>
            <a:off x="7150100" y="3733800"/>
            <a:ext cx="1841500" cy="2209800"/>
          </a:xfrm>
          <a:prstGeom prst="rect">
            <a:avLst/>
          </a:prstGeom>
          <a:noFill/>
          <a:ln w="9525">
            <a:noFill/>
            <a:miter lim="800000"/>
            <a:headEnd/>
            <a:tailEnd/>
          </a:ln>
          <a:effectLst/>
        </p:spPr>
      </p:pic>
      <p:sp>
        <p:nvSpPr>
          <p:cNvPr id="12" name="TextBox 11"/>
          <p:cNvSpPr txBox="1"/>
          <p:nvPr/>
        </p:nvSpPr>
        <p:spPr>
          <a:xfrm>
            <a:off x="5867400" y="5486400"/>
            <a:ext cx="1676400" cy="400110"/>
          </a:xfrm>
          <a:prstGeom prst="rect">
            <a:avLst/>
          </a:prstGeom>
          <a:noFill/>
        </p:spPr>
        <p:txBody>
          <a:bodyPr wrap="square" rtlCol="0">
            <a:spAutoFit/>
          </a:bodyPr>
          <a:lstStyle/>
          <a:p>
            <a:pPr algn="ctr"/>
            <a:r>
              <a:rPr lang="en-US" sz="2000" b="1" dirty="0" smtClean="0"/>
              <a:t>SAFE</a:t>
            </a:r>
            <a:r>
              <a:rPr lang="en-US" dirty="0" smtClean="0"/>
              <a:t> =</a:t>
            </a:r>
          </a:p>
        </p:txBody>
      </p:sp>
      <p:pic>
        <p:nvPicPr>
          <p:cNvPr id="51207" name="Picture 7"/>
          <p:cNvPicPr>
            <a:picLocks noChangeAspect="1" noChangeArrowheads="1"/>
          </p:cNvPicPr>
          <p:nvPr/>
        </p:nvPicPr>
        <p:blipFill>
          <a:blip r:embed="rId6" cstate="print"/>
          <a:srcRect l="34375" t="34444" r="45000" b="26667"/>
          <a:stretch>
            <a:fillRect/>
          </a:stretch>
        </p:blipFill>
        <p:spPr bwMode="auto">
          <a:xfrm>
            <a:off x="457200" y="1066800"/>
            <a:ext cx="1221377" cy="1295400"/>
          </a:xfrm>
          <a:prstGeom prst="rect">
            <a:avLst/>
          </a:prstGeom>
          <a:noFill/>
          <a:ln w="9525">
            <a:noFill/>
            <a:miter lim="800000"/>
            <a:headEnd/>
            <a:tailEnd/>
          </a:ln>
          <a:effectLst/>
        </p:spPr>
      </p:pic>
      <p:pic>
        <p:nvPicPr>
          <p:cNvPr id="51209" name="Picture 9"/>
          <p:cNvPicPr>
            <a:picLocks noChangeAspect="1" noChangeArrowheads="1"/>
          </p:cNvPicPr>
          <p:nvPr/>
        </p:nvPicPr>
        <p:blipFill>
          <a:blip r:embed="rId7"/>
          <a:srcRect l="33750" t="34444" r="42500" b="27778"/>
          <a:stretch>
            <a:fillRect/>
          </a:stretch>
        </p:blipFill>
        <p:spPr bwMode="auto">
          <a:xfrm>
            <a:off x="1524000" y="990600"/>
            <a:ext cx="1532965" cy="1371600"/>
          </a:xfrm>
          <a:prstGeom prst="rect">
            <a:avLst/>
          </a:prstGeom>
          <a:noFill/>
          <a:ln w="9525">
            <a:noFill/>
            <a:miter lim="800000"/>
            <a:headEnd/>
            <a:tailEnd/>
          </a:ln>
          <a:effectLst/>
        </p:spPr>
      </p:pic>
      <p:sp>
        <p:nvSpPr>
          <p:cNvPr id="14" name="TextBox 13"/>
          <p:cNvSpPr txBox="1"/>
          <p:nvPr/>
        </p:nvSpPr>
        <p:spPr>
          <a:xfrm>
            <a:off x="4343400" y="6019800"/>
            <a:ext cx="1981200" cy="646331"/>
          </a:xfrm>
          <a:prstGeom prst="rect">
            <a:avLst/>
          </a:prstGeom>
          <a:noFill/>
        </p:spPr>
        <p:txBody>
          <a:bodyPr wrap="square" rtlCol="0">
            <a:spAutoFit/>
          </a:bodyPr>
          <a:lstStyle/>
          <a:p>
            <a:pPr algn="ctr"/>
            <a:r>
              <a:rPr lang="en-US" dirty="0" smtClean="0"/>
              <a:t> Right fist on top of left fist</a:t>
            </a:r>
            <a:endParaRPr lang="en-US" dirty="0"/>
          </a:p>
        </p:txBody>
      </p:sp>
      <p:sp>
        <p:nvSpPr>
          <p:cNvPr id="15" name="TextBox 14"/>
          <p:cNvSpPr txBox="1"/>
          <p:nvPr/>
        </p:nvSpPr>
        <p:spPr>
          <a:xfrm>
            <a:off x="7010400" y="6019800"/>
            <a:ext cx="1981200" cy="369332"/>
          </a:xfrm>
          <a:prstGeom prst="rect">
            <a:avLst/>
          </a:prstGeom>
          <a:noFill/>
        </p:spPr>
        <p:txBody>
          <a:bodyPr wrap="square" rtlCol="0">
            <a:spAutoFit/>
          </a:bodyPr>
          <a:lstStyle/>
          <a:p>
            <a:pPr algn="ctr"/>
            <a:r>
              <a:rPr lang="en-US" dirty="0" smtClean="0"/>
              <a:t> Pull fists apart</a:t>
            </a:r>
            <a:endParaRPr lang="en-US" dirty="0"/>
          </a:p>
        </p:txBody>
      </p:sp>
      <p:sp>
        <p:nvSpPr>
          <p:cNvPr id="16" name="TextBox 15"/>
          <p:cNvSpPr txBox="1"/>
          <p:nvPr/>
        </p:nvSpPr>
        <p:spPr>
          <a:xfrm>
            <a:off x="3657600" y="609600"/>
            <a:ext cx="1066800" cy="307777"/>
          </a:xfrm>
          <a:prstGeom prst="rect">
            <a:avLst/>
          </a:prstGeom>
          <a:noFill/>
        </p:spPr>
        <p:txBody>
          <a:bodyPr wrap="square" rtlCol="0">
            <a:spAutoFit/>
          </a:bodyPr>
          <a:lstStyle/>
          <a:p>
            <a:pPr algn="ctr"/>
            <a:r>
              <a:rPr lang="en-US" sz="1400" dirty="0" smtClean="0"/>
              <a:t>MONTRA</a:t>
            </a:r>
            <a:endParaRPr lang="en-US"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228600"/>
            <a:ext cx="3606052" cy="707886"/>
          </a:xfrm>
          <a:prstGeom prst="rect">
            <a:avLst/>
          </a:prstGeom>
        </p:spPr>
        <p:txBody>
          <a:bodyPr wrap="none">
            <a:spAutoFit/>
          </a:bodyPr>
          <a:lstStyle/>
          <a:p>
            <a:r>
              <a:rPr lang="en-US" sz="2000" b="1" dirty="0" smtClean="0"/>
              <a:t>HANDS....FACE.....SPACE.....SAFE</a:t>
            </a:r>
          </a:p>
          <a:p>
            <a:pPr algn="ctr"/>
            <a:r>
              <a:rPr lang="en-US" sz="2000" b="1" dirty="0" smtClean="0"/>
              <a:t>Common Expectations</a:t>
            </a:r>
            <a:endParaRPr lang="en-US" sz="2000" dirty="0"/>
          </a:p>
        </p:txBody>
      </p:sp>
      <p:sp>
        <p:nvSpPr>
          <p:cNvPr id="3" name="Rectangle 2"/>
          <p:cNvSpPr/>
          <p:nvPr/>
        </p:nvSpPr>
        <p:spPr>
          <a:xfrm>
            <a:off x="49317" y="1688068"/>
            <a:ext cx="941283" cy="369332"/>
          </a:xfrm>
          <a:prstGeom prst="rect">
            <a:avLst/>
          </a:prstGeom>
        </p:spPr>
        <p:txBody>
          <a:bodyPr wrap="none">
            <a:spAutoFit/>
          </a:bodyPr>
          <a:lstStyle/>
          <a:p>
            <a:r>
              <a:rPr lang="en-US" b="1" u="sng" dirty="0" smtClean="0"/>
              <a:t>HANDS:</a:t>
            </a:r>
            <a:endParaRPr lang="en-US" u="sng" dirty="0"/>
          </a:p>
        </p:txBody>
      </p:sp>
      <p:sp>
        <p:nvSpPr>
          <p:cNvPr id="4" name="TextBox 3"/>
          <p:cNvSpPr txBox="1"/>
          <p:nvPr/>
        </p:nvSpPr>
        <p:spPr>
          <a:xfrm>
            <a:off x="228600" y="2140803"/>
            <a:ext cx="8458200" cy="830997"/>
          </a:xfrm>
          <a:prstGeom prst="rect">
            <a:avLst/>
          </a:prstGeom>
          <a:noFill/>
        </p:spPr>
        <p:txBody>
          <a:bodyPr wrap="square" rtlCol="0">
            <a:spAutoFit/>
          </a:bodyPr>
          <a:lstStyle/>
          <a:p>
            <a:pPr marL="342900" indent="-342900">
              <a:buAutoNum type="arabicPeriod"/>
            </a:pPr>
            <a:r>
              <a:rPr lang="en-US" sz="1600" dirty="0" smtClean="0"/>
              <a:t>All students</a:t>
            </a:r>
            <a:r>
              <a:rPr lang="en-US" sz="1600" u="sng" dirty="0" smtClean="0"/>
              <a:t> </a:t>
            </a:r>
            <a:r>
              <a:rPr lang="en-US" sz="1600" b="1" u="sng" dirty="0" smtClean="0"/>
              <a:t>can demonstrate how</a:t>
            </a:r>
            <a:r>
              <a:rPr lang="en-US" sz="1600" b="1" dirty="0" smtClean="0"/>
              <a:t> </a:t>
            </a:r>
            <a:r>
              <a:rPr lang="en-US" sz="1600" dirty="0" smtClean="0"/>
              <a:t>to wash hands effectively with soap\water &amp; hand sanitizer. (all parts of the hands and how long it should last)</a:t>
            </a:r>
          </a:p>
          <a:p>
            <a:pPr marL="342900" indent="-342900">
              <a:buAutoNum type="arabicPeriod"/>
            </a:pPr>
            <a:r>
              <a:rPr lang="en-US" sz="1600" dirty="0" smtClean="0"/>
              <a:t>All students know </a:t>
            </a:r>
            <a:r>
              <a:rPr lang="en-US" sz="1600" b="1" u="sng" dirty="0" smtClean="0"/>
              <a:t>when</a:t>
            </a:r>
            <a:r>
              <a:rPr lang="en-US" sz="1600" dirty="0" smtClean="0"/>
              <a:t> they are expected to wash hands with soap\water &amp; hand sanitizer.</a:t>
            </a:r>
            <a:endParaRPr lang="en-US" sz="1600" dirty="0"/>
          </a:p>
        </p:txBody>
      </p:sp>
      <p:sp>
        <p:nvSpPr>
          <p:cNvPr id="5" name="Rectangle 4"/>
          <p:cNvSpPr/>
          <p:nvPr/>
        </p:nvSpPr>
        <p:spPr>
          <a:xfrm>
            <a:off x="76200" y="3059668"/>
            <a:ext cx="712311" cy="369332"/>
          </a:xfrm>
          <a:prstGeom prst="rect">
            <a:avLst/>
          </a:prstGeom>
        </p:spPr>
        <p:txBody>
          <a:bodyPr wrap="none">
            <a:spAutoFit/>
          </a:bodyPr>
          <a:lstStyle/>
          <a:p>
            <a:r>
              <a:rPr lang="en-US" b="1" u="sng" dirty="0" smtClean="0"/>
              <a:t>FACE:</a:t>
            </a:r>
            <a:endParaRPr lang="en-US" u="sng" dirty="0"/>
          </a:p>
        </p:txBody>
      </p:sp>
      <p:sp>
        <p:nvSpPr>
          <p:cNvPr id="6" name="Rectangle 5"/>
          <p:cNvSpPr/>
          <p:nvPr/>
        </p:nvSpPr>
        <p:spPr>
          <a:xfrm>
            <a:off x="76200" y="5879068"/>
            <a:ext cx="712439" cy="369332"/>
          </a:xfrm>
          <a:prstGeom prst="rect">
            <a:avLst/>
          </a:prstGeom>
        </p:spPr>
        <p:txBody>
          <a:bodyPr wrap="none">
            <a:spAutoFit/>
          </a:bodyPr>
          <a:lstStyle/>
          <a:p>
            <a:r>
              <a:rPr lang="en-US" b="1" u="sng" dirty="0" smtClean="0"/>
              <a:t>SAFE:</a:t>
            </a:r>
            <a:endParaRPr lang="en-US" u="sng" dirty="0"/>
          </a:p>
        </p:txBody>
      </p:sp>
      <p:sp>
        <p:nvSpPr>
          <p:cNvPr id="7" name="Rectangle 6"/>
          <p:cNvSpPr/>
          <p:nvPr/>
        </p:nvSpPr>
        <p:spPr>
          <a:xfrm>
            <a:off x="76200" y="4964668"/>
            <a:ext cx="836383" cy="369332"/>
          </a:xfrm>
          <a:prstGeom prst="rect">
            <a:avLst/>
          </a:prstGeom>
        </p:spPr>
        <p:txBody>
          <a:bodyPr wrap="none">
            <a:spAutoFit/>
          </a:bodyPr>
          <a:lstStyle/>
          <a:p>
            <a:r>
              <a:rPr lang="en-US" b="1" u="sng" dirty="0" smtClean="0"/>
              <a:t>SPACE:</a:t>
            </a:r>
            <a:endParaRPr lang="en-US" u="sng" dirty="0"/>
          </a:p>
        </p:txBody>
      </p:sp>
      <p:sp>
        <p:nvSpPr>
          <p:cNvPr id="8" name="TextBox 7"/>
          <p:cNvSpPr txBox="1"/>
          <p:nvPr/>
        </p:nvSpPr>
        <p:spPr>
          <a:xfrm>
            <a:off x="228600" y="3459540"/>
            <a:ext cx="8458200" cy="1569660"/>
          </a:xfrm>
          <a:prstGeom prst="rect">
            <a:avLst/>
          </a:prstGeom>
          <a:noFill/>
        </p:spPr>
        <p:txBody>
          <a:bodyPr wrap="square" rtlCol="0">
            <a:spAutoFit/>
          </a:bodyPr>
          <a:lstStyle/>
          <a:p>
            <a:pPr marL="342900" indent="-342900">
              <a:buAutoNum type="arabicPeriod"/>
            </a:pPr>
            <a:r>
              <a:rPr lang="en-US" sz="1600" dirty="0" smtClean="0"/>
              <a:t>All students know </a:t>
            </a:r>
            <a:r>
              <a:rPr lang="en-US" sz="1600" b="1" u="sng" dirty="0" smtClean="0"/>
              <a:t>how</a:t>
            </a:r>
            <a:r>
              <a:rPr lang="en-US" sz="1600" dirty="0" smtClean="0"/>
              <a:t> to cough and sneeze to prevent passage of germs to others </a:t>
            </a:r>
            <a:r>
              <a:rPr lang="en-US" sz="1600" b="1" u="sng" dirty="0" smtClean="0"/>
              <a:t>(Vampire Cough &amp; Sneeze)</a:t>
            </a:r>
          </a:p>
          <a:p>
            <a:pPr marL="342900" indent="-342900">
              <a:buAutoNum type="arabicPeriod"/>
            </a:pPr>
            <a:r>
              <a:rPr lang="en-US" sz="1600" dirty="0" smtClean="0"/>
              <a:t>When developmentally appropriate, students should know </a:t>
            </a:r>
            <a:r>
              <a:rPr lang="en-US" sz="1600" b="1" u="sng" dirty="0" smtClean="0"/>
              <a:t>when to wear a mask.</a:t>
            </a:r>
          </a:p>
          <a:p>
            <a:pPr marL="342900" indent="-342900">
              <a:buAutoNum type="arabicPeriod"/>
            </a:pPr>
            <a:r>
              <a:rPr lang="en-US" sz="1600" dirty="0" smtClean="0"/>
              <a:t>When developmentally appropriate, students should know </a:t>
            </a:r>
            <a:r>
              <a:rPr lang="en-US" sz="1600" b="1" u="sng" dirty="0" smtClean="0"/>
              <a:t>how to wear a mask.</a:t>
            </a:r>
          </a:p>
          <a:p>
            <a:pPr marL="342900" indent="-342900">
              <a:buAutoNum type="arabicPeriod"/>
            </a:pPr>
            <a:r>
              <a:rPr lang="en-US" sz="1600" dirty="0" smtClean="0"/>
              <a:t>When developmentally appropriate , students can </a:t>
            </a:r>
            <a:r>
              <a:rPr lang="en-US" sz="1600" b="1" u="sng" dirty="0" smtClean="0"/>
              <a:t>explain why</a:t>
            </a:r>
            <a:r>
              <a:rPr lang="en-US" sz="1600" dirty="0" smtClean="0"/>
              <a:t> we wear a mask and touching eyes, nose, and mouth can spread germs.</a:t>
            </a:r>
            <a:endParaRPr lang="en-US" sz="1600" dirty="0"/>
          </a:p>
        </p:txBody>
      </p:sp>
      <p:sp>
        <p:nvSpPr>
          <p:cNvPr id="9" name="TextBox 8"/>
          <p:cNvSpPr txBox="1"/>
          <p:nvPr/>
        </p:nvSpPr>
        <p:spPr>
          <a:xfrm>
            <a:off x="228600" y="5224046"/>
            <a:ext cx="8458200" cy="830997"/>
          </a:xfrm>
          <a:prstGeom prst="rect">
            <a:avLst/>
          </a:prstGeom>
          <a:noFill/>
        </p:spPr>
        <p:txBody>
          <a:bodyPr wrap="square" rtlCol="0">
            <a:spAutoFit/>
          </a:bodyPr>
          <a:lstStyle/>
          <a:p>
            <a:pPr marL="342900" indent="-342900">
              <a:buAutoNum type="arabicPeriod"/>
            </a:pPr>
            <a:r>
              <a:rPr lang="en-US" sz="1600" dirty="0" smtClean="0"/>
              <a:t>All students know </a:t>
            </a:r>
            <a:r>
              <a:rPr lang="en-US" sz="1600" b="1" dirty="0" smtClean="0"/>
              <a:t>how far is 6 feet.  </a:t>
            </a:r>
          </a:p>
          <a:p>
            <a:pPr marL="342900" indent="-342900"/>
            <a:r>
              <a:rPr lang="en-US" sz="1600" b="1" dirty="0" smtClean="0"/>
              <a:t>	</a:t>
            </a:r>
            <a:r>
              <a:rPr lang="en-US" sz="1600" i="1" dirty="0" smtClean="0"/>
              <a:t>(i.e., social distancing considering developmentally appropriate)</a:t>
            </a:r>
          </a:p>
          <a:p>
            <a:pPr marL="342900" indent="-342900"/>
            <a:r>
              <a:rPr lang="en-US" sz="1600" dirty="0" smtClean="0"/>
              <a:t>2.     All students will  be able to demonstrate safe ways to work with others.  </a:t>
            </a:r>
            <a:endParaRPr lang="en-US" sz="1600" dirty="0"/>
          </a:p>
        </p:txBody>
      </p:sp>
      <p:sp>
        <p:nvSpPr>
          <p:cNvPr id="10" name="TextBox 9"/>
          <p:cNvSpPr txBox="1"/>
          <p:nvPr/>
        </p:nvSpPr>
        <p:spPr>
          <a:xfrm>
            <a:off x="457200" y="6290846"/>
            <a:ext cx="8458200" cy="338554"/>
          </a:xfrm>
          <a:prstGeom prst="rect">
            <a:avLst/>
          </a:prstGeom>
          <a:noFill/>
        </p:spPr>
        <p:txBody>
          <a:bodyPr wrap="square" rtlCol="0">
            <a:spAutoFit/>
          </a:bodyPr>
          <a:lstStyle/>
          <a:p>
            <a:pPr marL="342900" indent="-342900"/>
            <a:r>
              <a:rPr lang="en-US" sz="1600" dirty="0" smtClean="0"/>
              <a:t>1. All students</a:t>
            </a:r>
            <a:r>
              <a:rPr lang="en-US" sz="1600" b="1" dirty="0" smtClean="0"/>
              <a:t> can explain </a:t>
            </a:r>
            <a:r>
              <a:rPr lang="en-US" sz="1600" dirty="0" smtClean="0"/>
              <a:t>how HANDS, FACE, SPACE can keep everyone SAFE.  </a:t>
            </a:r>
            <a:r>
              <a:rPr lang="en-US" sz="1600" b="1" dirty="0" smtClean="0"/>
              <a:t>  </a:t>
            </a:r>
            <a:endParaRPr lang="en-US" sz="1600" b="1" dirty="0"/>
          </a:p>
        </p:txBody>
      </p:sp>
      <p:sp>
        <p:nvSpPr>
          <p:cNvPr id="11" name="Rectangle 10"/>
          <p:cNvSpPr/>
          <p:nvPr/>
        </p:nvSpPr>
        <p:spPr>
          <a:xfrm>
            <a:off x="990600" y="1106269"/>
            <a:ext cx="7772400" cy="646331"/>
          </a:xfrm>
          <a:prstGeom prst="rect">
            <a:avLst/>
          </a:prstGeom>
        </p:spPr>
        <p:txBody>
          <a:bodyPr wrap="square">
            <a:spAutoFit/>
          </a:bodyPr>
          <a:lstStyle/>
          <a:p>
            <a:r>
              <a:rPr lang="en-US" dirty="0" smtClean="0"/>
              <a:t>All students, staff, volunteers  will say and sign the school wide mantra </a:t>
            </a:r>
          </a:p>
          <a:p>
            <a:r>
              <a:rPr lang="en-US" dirty="0" smtClean="0"/>
              <a:t>HANDS, FACE, SPACE, SAFE  </a:t>
            </a:r>
            <a:endParaRPr lang="en-US" dirty="0"/>
          </a:p>
        </p:txBody>
      </p:sp>
      <p:sp>
        <p:nvSpPr>
          <p:cNvPr id="12" name="Rectangle 11"/>
          <p:cNvSpPr/>
          <p:nvPr/>
        </p:nvSpPr>
        <p:spPr>
          <a:xfrm>
            <a:off x="76200" y="762000"/>
            <a:ext cx="1616148" cy="369332"/>
          </a:xfrm>
          <a:prstGeom prst="rect">
            <a:avLst/>
          </a:prstGeom>
        </p:spPr>
        <p:txBody>
          <a:bodyPr wrap="none">
            <a:spAutoFit/>
          </a:bodyPr>
          <a:lstStyle/>
          <a:p>
            <a:r>
              <a:rPr lang="en-US" b="1" u="sng" dirty="0" smtClean="0"/>
              <a:t>SCHOOL WIDE:</a:t>
            </a:r>
            <a:endParaRPr lang="en-US" u="sng" dirty="0"/>
          </a:p>
        </p:txBody>
      </p:sp>
      <p:grpSp>
        <p:nvGrpSpPr>
          <p:cNvPr id="32770" name="Group 2"/>
          <p:cNvGrpSpPr>
            <a:grpSpLocks/>
          </p:cNvGrpSpPr>
          <p:nvPr/>
        </p:nvGrpSpPr>
        <p:grpSpPr bwMode="auto">
          <a:xfrm>
            <a:off x="228600" y="1143000"/>
            <a:ext cx="669925" cy="484187"/>
            <a:chOff x="109899450" y="108299250"/>
            <a:chExt cx="669850" cy="483870"/>
          </a:xfrm>
        </p:grpSpPr>
        <p:sp>
          <p:nvSpPr>
            <p:cNvPr id="32771" name="WordArt 3"/>
            <p:cNvSpPr>
              <a:spLocks noChangeArrowheads="1" noChangeShapeType="1" noTextEdit="1"/>
            </p:cNvSpPr>
            <p:nvPr/>
          </p:nvSpPr>
          <p:spPr bwMode="auto">
            <a:xfrm>
              <a:off x="110363560" y="108356400"/>
              <a:ext cx="205740" cy="426720"/>
            </a:xfrm>
            <a:prstGeom prst="rect">
              <a:avLst/>
            </a:prstGeom>
          </p:spPr>
          <p:txBody>
            <a:bodyPr wrap="none" fromWordArt="1">
              <a:prstTxWarp prst="textPlain">
                <a:avLst>
                  <a:gd name="adj" fmla="val 50000"/>
                </a:avLst>
              </a:prstTxWarp>
            </a:bodyPr>
            <a:lstStyle/>
            <a:p>
              <a:pPr algn="ctr" rtl="0"/>
              <a:r>
                <a:rPr lang="en-US" sz="2400" kern="10" spc="0" smtClean="0">
                  <a:ln w="9525">
                    <a:solidFill>
                      <a:srgbClr val="000000"/>
                    </a:solidFill>
                    <a:round/>
                    <a:headEnd/>
                    <a:tailEnd/>
                  </a:ln>
                  <a:solidFill>
                    <a:srgbClr val="FFFFFF"/>
                  </a:solidFill>
                  <a:effectLst/>
                  <a:latin typeface="Arial Black"/>
                </a:rPr>
                <a:t>1</a:t>
              </a:r>
              <a:endParaRPr lang="en-US" sz="2400" kern="10" spc="0">
                <a:ln w="9525">
                  <a:solidFill>
                    <a:srgbClr val="000000"/>
                  </a:solidFill>
                  <a:round/>
                  <a:headEnd/>
                  <a:tailEnd/>
                </a:ln>
                <a:solidFill>
                  <a:srgbClr val="FFFFFF"/>
                </a:solidFill>
                <a:effectLst/>
                <a:latin typeface="Arial Black"/>
              </a:endParaRPr>
            </a:p>
          </p:txBody>
        </p:sp>
        <p:sp>
          <p:nvSpPr>
            <p:cNvPr id="32772" name="WordArt 4"/>
            <p:cNvSpPr>
              <a:spLocks noChangeArrowheads="1" noChangeShapeType="1" noTextEdit="1"/>
            </p:cNvSpPr>
            <p:nvPr/>
          </p:nvSpPr>
          <p:spPr bwMode="auto">
            <a:xfrm>
              <a:off x="109899450" y="108299250"/>
              <a:ext cx="342900" cy="228600"/>
            </a:xfrm>
            <a:prstGeom prst="rect">
              <a:avLst/>
            </a:prstGeom>
          </p:spPr>
          <p:txBody>
            <a:bodyPr wrap="none" fromWordArt="1">
              <a:prstTxWarp prst="textPlain">
                <a:avLst>
                  <a:gd name="adj" fmla="val 50000"/>
                </a:avLst>
              </a:prstTxWarp>
            </a:bodyPr>
            <a:lstStyle/>
            <a:p>
              <a:pPr algn="ctr" rtl="0"/>
              <a:r>
                <a:rPr lang="en-US" sz="1800" kern="10" spc="0" dirty="0" smtClean="0">
                  <a:ln w="9525" algn="ctr">
                    <a:solidFill>
                      <a:srgbClr val="000000"/>
                    </a:solidFill>
                    <a:round/>
                    <a:headEnd/>
                    <a:tailEnd/>
                  </a:ln>
                  <a:solidFill>
                    <a:srgbClr val="FFFFFF"/>
                  </a:solidFill>
                  <a:effectLst/>
                  <a:latin typeface="Arial Black"/>
                </a:rPr>
                <a:t>#</a:t>
              </a:r>
              <a:endParaRPr lang="en-US" sz="1800" kern="10" spc="0" dirty="0">
                <a:ln w="9525" algn="ctr">
                  <a:solidFill>
                    <a:srgbClr val="000000"/>
                  </a:solidFill>
                  <a:round/>
                  <a:headEnd/>
                  <a:tailEnd/>
                </a:ln>
                <a:solidFill>
                  <a:srgbClr val="FFFFFF"/>
                </a:solidFill>
                <a:effectLst/>
                <a:latin typeface="Arial Black"/>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304800"/>
            <a:ext cx="2971800" cy="646331"/>
          </a:xfrm>
          <a:prstGeom prst="rect">
            <a:avLst/>
          </a:prstGeom>
          <a:noFill/>
        </p:spPr>
        <p:txBody>
          <a:bodyPr wrap="square" rtlCol="0">
            <a:spAutoFit/>
          </a:bodyPr>
          <a:lstStyle/>
          <a:p>
            <a:pPr algn="ctr"/>
            <a:r>
              <a:rPr lang="en-US" sz="3600" b="1" dirty="0" smtClean="0"/>
              <a:t>HANDS</a:t>
            </a:r>
            <a:endParaRPr lang="en-US" sz="3600" b="1" dirty="0"/>
          </a:p>
        </p:txBody>
      </p:sp>
      <p:sp>
        <p:nvSpPr>
          <p:cNvPr id="4" name="TextBox 3"/>
          <p:cNvSpPr txBox="1"/>
          <p:nvPr/>
        </p:nvSpPr>
        <p:spPr>
          <a:xfrm>
            <a:off x="304800" y="914400"/>
            <a:ext cx="8534400" cy="5863144"/>
          </a:xfrm>
          <a:prstGeom prst="rect">
            <a:avLst/>
          </a:prstGeom>
          <a:noFill/>
        </p:spPr>
        <p:txBody>
          <a:bodyPr wrap="square" rtlCol="0">
            <a:spAutoFit/>
          </a:bodyPr>
          <a:lstStyle/>
          <a:p>
            <a:r>
              <a:rPr lang="en-US" dirty="0" smtClean="0"/>
              <a:t>The videos on the next page give this information.  These practices are based on the current knowledge\research and may change as we learn more.</a:t>
            </a:r>
          </a:p>
          <a:p>
            <a:pPr marL="342900" indent="-342900"/>
            <a:endParaRPr lang="en-US" sz="1100" dirty="0" smtClean="0"/>
          </a:p>
          <a:p>
            <a:pPr marL="342900" indent="-342900"/>
            <a:r>
              <a:rPr lang="en-US" b="1" u="sng" dirty="0" smtClean="0"/>
              <a:t>How long should we wash hands with soap and water?</a:t>
            </a:r>
          </a:p>
          <a:p>
            <a:pPr marL="342900" indent="-342900"/>
            <a:r>
              <a:rPr lang="en-US" dirty="0" smtClean="0"/>
              <a:t>Pre-K = duration of a song</a:t>
            </a:r>
          </a:p>
          <a:p>
            <a:r>
              <a:rPr lang="en-US" sz="1200" b="1" dirty="0" err="1" smtClean="0"/>
              <a:t>Handwashing</a:t>
            </a:r>
            <a:r>
              <a:rPr lang="en-US" sz="1200" b="1" dirty="0" smtClean="0"/>
              <a:t> for preschoolers </a:t>
            </a:r>
            <a:r>
              <a:rPr lang="en-US" sz="1200" b="1" dirty="0" smtClean="0">
                <a:hlinkClick r:id="rId2"/>
              </a:rPr>
              <a:t>https://www.canr.msu.edu/news/handwashing_for_preschoolers</a:t>
            </a:r>
            <a:r>
              <a:rPr lang="en-US" sz="1200" b="1" dirty="0" smtClean="0"/>
              <a:t>  </a:t>
            </a:r>
            <a:endParaRPr lang="en-US" sz="1200" dirty="0" smtClean="0"/>
          </a:p>
          <a:p>
            <a:r>
              <a:rPr lang="en-US" sz="1200" dirty="0" smtClean="0"/>
              <a:t>Wet your </a:t>
            </a:r>
            <a:r>
              <a:rPr lang="en-US" sz="1200" b="1" dirty="0" smtClean="0"/>
              <a:t>hands</a:t>
            </a:r>
            <a:r>
              <a:rPr lang="en-US" sz="1200" dirty="0" smtClean="0"/>
              <a:t> with very warm, running water.</a:t>
            </a:r>
          </a:p>
          <a:p>
            <a:r>
              <a:rPr lang="en-US" sz="1200" dirty="0" smtClean="0"/>
              <a:t>Apply liquid soap.</a:t>
            </a:r>
          </a:p>
          <a:p>
            <a:r>
              <a:rPr lang="en-US" sz="1200" dirty="0" smtClean="0"/>
              <a:t>Scrub </a:t>
            </a:r>
            <a:r>
              <a:rPr lang="en-US" sz="1200" b="1" dirty="0" smtClean="0"/>
              <a:t>hands</a:t>
            </a:r>
            <a:r>
              <a:rPr lang="en-US" sz="1200" dirty="0" smtClean="0"/>
              <a:t> for 10 to 15 seconds, remembering to </a:t>
            </a:r>
            <a:r>
              <a:rPr lang="en-US" sz="1200" b="1" dirty="0" smtClean="0"/>
              <a:t>wash</a:t>
            </a:r>
            <a:r>
              <a:rPr lang="en-US" sz="1200" dirty="0" smtClean="0"/>
              <a:t> both front and back of </a:t>
            </a:r>
            <a:r>
              <a:rPr lang="en-US" sz="1200" b="1" dirty="0" smtClean="0"/>
              <a:t>hands</a:t>
            </a:r>
            <a:r>
              <a:rPr lang="en-US" sz="1200" dirty="0" smtClean="0"/>
              <a:t>, as well as in between fingers.</a:t>
            </a:r>
          </a:p>
          <a:p>
            <a:r>
              <a:rPr lang="en-US" sz="1200" dirty="0" smtClean="0"/>
              <a:t>Rinse thoroughly with running water.</a:t>
            </a:r>
          </a:p>
          <a:p>
            <a:r>
              <a:rPr lang="en-US" sz="1200" dirty="0" smtClean="0"/>
              <a:t>Dry </a:t>
            </a:r>
            <a:r>
              <a:rPr lang="en-US" sz="1200" b="1" dirty="0" smtClean="0"/>
              <a:t>hands</a:t>
            </a:r>
            <a:r>
              <a:rPr lang="en-US" sz="1200" dirty="0" smtClean="0"/>
              <a:t> with a single use paper towel or air dryer.</a:t>
            </a:r>
          </a:p>
          <a:p>
            <a:pPr marL="342900" indent="-342900"/>
            <a:endParaRPr lang="en-US" sz="1100" dirty="0" smtClean="0"/>
          </a:p>
          <a:p>
            <a:pPr marL="342900" indent="-342900"/>
            <a:r>
              <a:rPr lang="en-US" dirty="0" smtClean="0"/>
              <a:t>1</a:t>
            </a:r>
            <a:r>
              <a:rPr lang="en-US" baseline="30000" dirty="0" smtClean="0"/>
              <a:t>st</a:t>
            </a:r>
            <a:r>
              <a:rPr lang="en-US" dirty="0" smtClean="0"/>
              <a:t> grade to adults = At least 20 seconds  (Same steps for Hand Sanitizer, just no rinse)</a:t>
            </a:r>
          </a:p>
          <a:p>
            <a:pPr marL="342900" indent="-342900">
              <a:buAutoNum type="arabicPeriod"/>
            </a:pPr>
            <a:r>
              <a:rPr lang="en-US" sz="1200" dirty="0" smtClean="0"/>
              <a:t>Wet hands</a:t>
            </a:r>
          </a:p>
          <a:p>
            <a:pPr marL="342900" indent="-342900">
              <a:buAutoNum type="arabicPeriod"/>
            </a:pPr>
            <a:r>
              <a:rPr lang="en-US" sz="1200" dirty="0" smtClean="0"/>
              <a:t>Apply soap</a:t>
            </a:r>
          </a:p>
          <a:p>
            <a:pPr marL="342900" indent="-342900">
              <a:buAutoNum type="arabicPeriod"/>
            </a:pPr>
            <a:r>
              <a:rPr lang="en-US" sz="1200" dirty="0" smtClean="0"/>
              <a:t>Scrub Palm to Palm</a:t>
            </a:r>
          </a:p>
          <a:p>
            <a:pPr marL="342900" indent="-342900">
              <a:buAutoNum type="arabicPeriod"/>
            </a:pPr>
            <a:r>
              <a:rPr lang="en-US" sz="1200" dirty="0" smtClean="0"/>
              <a:t>Backs of the hands</a:t>
            </a:r>
          </a:p>
          <a:p>
            <a:pPr marL="342900" indent="-342900">
              <a:buAutoNum type="arabicPeriod"/>
            </a:pPr>
            <a:r>
              <a:rPr lang="en-US" sz="1200" dirty="0" smtClean="0"/>
              <a:t>Thumbs</a:t>
            </a:r>
          </a:p>
          <a:p>
            <a:pPr marL="342900" indent="-342900">
              <a:buAutoNum type="arabicPeriod"/>
            </a:pPr>
            <a:r>
              <a:rPr lang="en-US" sz="1200" dirty="0" smtClean="0"/>
              <a:t>Between fingers</a:t>
            </a:r>
          </a:p>
          <a:p>
            <a:pPr marL="342900" indent="-342900">
              <a:buAutoNum type="arabicPeriod"/>
            </a:pPr>
            <a:r>
              <a:rPr lang="en-US" sz="1200" dirty="0" smtClean="0"/>
              <a:t>Knuckles to palms</a:t>
            </a:r>
          </a:p>
          <a:p>
            <a:pPr marL="342900" indent="-342900">
              <a:buAutoNum type="arabicPeriod"/>
            </a:pPr>
            <a:r>
              <a:rPr lang="en-US" sz="1200" dirty="0" smtClean="0"/>
              <a:t>Fingertips\Under your nails</a:t>
            </a:r>
          </a:p>
          <a:p>
            <a:pPr marL="342900" indent="-342900">
              <a:buAutoNum type="arabicPeriod"/>
            </a:pPr>
            <a:r>
              <a:rPr lang="en-US" sz="1200" dirty="0" smtClean="0"/>
              <a:t>Rinse.  Scrub at least 15 seconds before rinsing</a:t>
            </a:r>
          </a:p>
          <a:p>
            <a:pPr marL="342900" indent="-342900">
              <a:buAutoNum type="arabicPeriod"/>
            </a:pPr>
            <a:r>
              <a:rPr lang="en-US" sz="1200" dirty="0" smtClean="0"/>
              <a:t>Dry + use the paper towel to turn off the faucet and open the door</a:t>
            </a:r>
          </a:p>
          <a:p>
            <a:pPr marL="342900" indent="-342900">
              <a:buAutoNum type="arabicPeriod"/>
            </a:pPr>
            <a:endParaRPr lang="en-US" sz="1100" dirty="0" smtClean="0"/>
          </a:p>
          <a:p>
            <a:r>
              <a:rPr lang="en-US" b="1" u="sng" dirty="0" smtClean="0"/>
              <a:t>When to wash hands:</a:t>
            </a:r>
          </a:p>
          <a:p>
            <a:pPr marL="342900" indent="-342900">
              <a:buAutoNum type="arabicPeriod"/>
            </a:pPr>
            <a:r>
              <a:rPr lang="en-US" sz="1400" dirty="0" smtClean="0"/>
              <a:t>Before and after Lunch</a:t>
            </a:r>
          </a:p>
          <a:p>
            <a:pPr marL="342900" indent="-342900">
              <a:buAutoNum type="arabicPeriod"/>
            </a:pPr>
            <a:r>
              <a:rPr lang="en-US" sz="1400" dirty="0" smtClean="0"/>
              <a:t>After recess</a:t>
            </a:r>
          </a:p>
          <a:p>
            <a:pPr marL="342900" indent="-342900">
              <a:buAutoNum type="arabicPeriod"/>
            </a:pPr>
            <a:r>
              <a:rPr lang="en-US" sz="1400" dirty="0" smtClean="0"/>
              <a:t>Establish a routine in your classroom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85800"/>
            <a:ext cx="6781800" cy="646331"/>
          </a:xfrm>
          <a:prstGeom prst="rect">
            <a:avLst/>
          </a:prstGeom>
        </p:spPr>
        <p:txBody>
          <a:bodyPr wrap="square">
            <a:spAutoFit/>
          </a:bodyPr>
          <a:lstStyle/>
          <a:p>
            <a:r>
              <a:rPr lang="en-US" dirty="0" smtClean="0">
                <a:hlinkClick r:id="rId2"/>
              </a:rPr>
              <a:t>https://www.youtube.com/watch?v=8QnunFtuth8</a:t>
            </a:r>
            <a:r>
              <a:rPr lang="en-US" dirty="0" smtClean="0"/>
              <a:t> </a:t>
            </a:r>
          </a:p>
          <a:p>
            <a:r>
              <a:rPr lang="en-US" dirty="0" smtClean="0"/>
              <a:t>YouTube Video for washing hands for Ages 2-6      1 min. 20 sec.</a:t>
            </a:r>
            <a:endParaRPr lang="en-US" dirty="0"/>
          </a:p>
        </p:txBody>
      </p:sp>
      <p:sp>
        <p:nvSpPr>
          <p:cNvPr id="3" name="Rectangle 2"/>
          <p:cNvSpPr/>
          <p:nvPr/>
        </p:nvSpPr>
        <p:spPr>
          <a:xfrm>
            <a:off x="533400" y="1362670"/>
            <a:ext cx="7696200" cy="923330"/>
          </a:xfrm>
          <a:prstGeom prst="rect">
            <a:avLst/>
          </a:prstGeom>
        </p:spPr>
        <p:txBody>
          <a:bodyPr wrap="square">
            <a:spAutoFit/>
          </a:bodyPr>
          <a:lstStyle/>
          <a:p>
            <a:r>
              <a:rPr lang="en-US" dirty="0" smtClean="0">
                <a:hlinkClick r:id="rId3"/>
              </a:rPr>
              <a:t>https://www.youtube.com/watch?v=LQ24EfM7sEw</a:t>
            </a:r>
            <a:r>
              <a:rPr lang="en-US" dirty="0" smtClean="0"/>
              <a:t>   </a:t>
            </a:r>
          </a:p>
          <a:p>
            <a:r>
              <a:rPr lang="en-US" dirty="0" smtClean="0"/>
              <a:t>Importance of washing hands.  Goes through steps of properly washing your hands    Ages 7 and up     5 min. 5 sec.</a:t>
            </a:r>
            <a:endParaRPr lang="en-US" dirty="0"/>
          </a:p>
        </p:txBody>
      </p:sp>
      <p:sp>
        <p:nvSpPr>
          <p:cNvPr id="5" name="Rectangle 4"/>
          <p:cNvSpPr/>
          <p:nvPr/>
        </p:nvSpPr>
        <p:spPr>
          <a:xfrm>
            <a:off x="533400" y="4687669"/>
            <a:ext cx="7391400" cy="646331"/>
          </a:xfrm>
          <a:prstGeom prst="rect">
            <a:avLst/>
          </a:prstGeom>
        </p:spPr>
        <p:txBody>
          <a:bodyPr wrap="square">
            <a:spAutoFit/>
          </a:bodyPr>
          <a:lstStyle/>
          <a:p>
            <a:r>
              <a:rPr lang="en-US" dirty="0" smtClean="0">
                <a:hlinkClick r:id="rId4"/>
              </a:rPr>
              <a:t>https://www.youtube.com/watch?v=L89nN03pBzI</a:t>
            </a:r>
            <a:r>
              <a:rPr lang="en-US" dirty="0" smtClean="0"/>
              <a:t> </a:t>
            </a:r>
          </a:p>
          <a:p>
            <a:r>
              <a:rPr lang="en-US" dirty="0" smtClean="0"/>
              <a:t>Wash your hands (to the tune of Baby Shark)    1 min. 46 sec. </a:t>
            </a:r>
            <a:endParaRPr lang="en-US" dirty="0"/>
          </a:p>
        </p:txBody>
      </p:sp>
      <p:sp>
        <p:nvSpPr>
          <p:cNvPr id="6" name="Rectangle 5"/>
          <p:cNvSpPr/>
          <p:nvPr/>
        </p:nvSpPr>
        <p:spPr>
          <a:xfrm>
            <a:off x="533400" y="2286000"/>
            <a:ext cx="7162800" cy="1200329"/>
          </a:xfrm>
          <a:prstGeom prst="rect">
            <a:avLst/>
          </a:prstGeom>
        </p:spPr>
        <p:txBody>
          <a:bodyPr wrap="square">
            <a:spAutoFit/>
          </a:bodyPr>
          <a:lstStyle/>
          <a:p>
            <a:r>
              <a:rPr lang="en-US" dirty="0" smtClean="0">
                <a:hlinkClick r:id="rId5"/>
              </a:rPr>
              <a:t>https://www.youtube.com/watch?v=ggHtoeQrGxQ</a:t>
            </a:r>
            <a:endParaRPr lang="en-US" dirty="0" smtClean="0"/>
          </a:p>
          <a:p>
            <a:r>
              <a:rPr lang="en-US" dirty="0" smtClean="0"/>
              <a:t>Dr. Oz shows Jimmy Fallon how to wash hands and answers a few questions about COVID-19, Social distancing, Also says eat right, get sleep,          Junior High    4 min. 40 sec.</a:t>
            </a:r>
            <a:endParaRPr lang="en-US" dirty="0"/>
          </a:p>
        </p:txBody>
      </p:sp>
      <p:sp>
        <p:nvSpPr>
          <p:cNvPr id="7" name="TextBox 6"/>
          <p:cNvSpPr txBox="1"/>
          <p:nvPr/>
        </p:nvSpPr>
        <p:spPr>
          <a:xfrm>
            <a:off x="533400" y="304800"/>
            <a:ext cx="8305800" cy="381000"/>
          </a:xfrm>
          <a:prstGeom prst="rect">
            <a:avLst/>
          </a:prstGeom>
          <a:noFill/>
        </p:spPr>
        <p:txBody>
          <a:bodyPr wrap="square" rtlCol="0">
            <a:spAutoFit/>
          </a:bodyPr>
          <a:lstStyle/>
          <a:p>
            <a:r>
              <a:rPr lang="en-US" b="1" u="sng" dirty="0" smtClean="0"/>
              <a:t>How to wash your hands.  Choose videos that are appropriate for your students:</a:t>
            </a:r>
            <a:endParaRPr lang="en-US" b="1" u="sng" dirty="0"/>
          </a:p>
        </p:txBody>
      </p:sp>
      <p:sp>
        <p:nvSpPr>
          <p:cNvPr id="8" name="TextBox 7"/>
          <p:cNvSpPr txBox="1"/>
          <p:nvPr/>
        </p:nvSpPr>
        <p:spPr>
          <a:xfrm>
            <a:off x="533400" y="4419600"/>
            <a:ext cx="6400800" cy="381000"/>
          </a:xfrm>
          <a:prstGeom prst="rect">
            <a:avLst/>
          </a:prstGeom>
          <a:noFill/>
        </p:spPr>
        <p:txBody>
          <a:bodyPr wrap="square" rtlCol="0">
            <a:spAutoFit/>
          </a:bodyPr>
          <a:lstStyle/>
          <a:p>
            <a:r>
              <a:rPr lang="en-US" b="1" u="sng" dirty="0" smtClean="0"/>
              <a:t>“Wash your hands” Songs:</a:t>
            </a:r>
            <a:endParaRPr lang="en-US" b="1" u="sng" dirty="0"/>
          </a:p>
        </p:txBody>
      </p:sp>
      <p:sp>
        <p:nvSpPr>
          <p:cNvPr id="9" name="Rectangle 8"/>
          <p:cNvSpPr/>
          <p:nvPr/>
        </p:nvSpPr>
        <p:spPr>
          <a:xfrm>
            <a:off x="533400" y="5221069"/>
            <a:ext cx="7162800" cy="646331"/>
          </a:xfrm>
          <a:prstGeom prst="rect">
            <a:avLst/>
          </a:prstGeom>
        </p:spPr>
        <p:txBody>
          <a:bodyPr wrap="square">
            <a:spAutoFit/>
          </a:bodyPr>
          <a:lstStyle/>
          <a:p>
            <a:r>
              <a:rPr lang="en-US" dirty="0" smtClean="0">
                <a:hlinkClick r:id="rId6"/>
              </a:rPr>
              <a:t>https://www.youtube.com/watch?v=dDHJW4r3elE</a:t>
            </a:r>
            <a:r>
              <a:rPr lang="en-US" dirty="0" smtClean="0"/>
              <a:t>  </a:t>
            </a:r>
          </a:p>
          <a:p>
            <a:r>
              <a:rPr lang="en-US" dirty="0" smtClean="0"/>
              <a:t>Wash your hands song    3 min. 20 sec.</a:t>
            </a:r>
            <a:endParaRPr lang="en-US" dirty="0"/>
          </a:p>
        </p:txBody>
      </p:sp>
      <p:sp>
        <p:nvSpPr>
          <p:cNvPr id="10" name="Rectangle 9"/>
          <p:cNvSpPr/>
          <p:nvPr/>
        </p:nvSpPr>
        <p:spPr>
          <a:xfrm>
            <a:off x="533400" y="5754469"/>
            <a:ext cx="7086600" cy="646331"/>
          </a:xfrm>
          <a:prstGeom prst="rect">
            <a:avLst/>
          </a:prstGeom>
        </p:spPr>
        <p:txBody>
          <a:bodyPr wrap="square">
            <a:spAutoFit/>
          </a:bodyPr>
          <a:lstStyle/>
          <a:p>
            <a:r>
              <a:rPr lang="en-US" dirty="0" smtClean="0">
                <a:hlinkClick r:id="rId7"/>
              </a:rPr>
              <a:t>https://www.youtube.com/watch?v=Vr6GQN-z_2s</a:t>
            </a:r>
            <a:endParaRPr lang="en-US" dirty="0" smtClean="0"/>
          </a:p>
          <a:p>
            <a:r>
              <a:rPr lang="en-US" dirty="0" smtClean="0"/>
              <a:t>Superstar Hand washer     Ages 7 and up     3min. 8 sec.</a:t>
            </a:r>
            <a:endParaRPr lang="en-US" dirty="0"/>
          </a:p>
        </p:txBody>
      </p:sp>
      <p:sp>
        <p:nvSpPr>
          <p:cNvPr id="11" name="Rectangle 10"/>
          <p:cNvSpPr/>
          <p:nvPr/>
        </p:nvSpPr>
        <p:spPr>
          <a:xfrm>
            <a:off x="533400" y="3429000"/>
            <a:ext cx="7010400" cy="646331"/>
          </a:xfrm>
          <a:prstGeom prst="rect">
            <a:avLst/>
          </a:prstGeom>
        </p:spPr>
        <p:txBody>
          <a:bodyPr wrap="square">
            <a:spAutoFit/>
          </a:bodyPr>
          <a:lstStyle/>
          <a:p>
            <a:r>
              <a:rPr lang="en-US" dirty="0" smtClean="0">
                <a:hlinkClick r:id="rId8"/>
              </a:rPr>
              <a:t>https://www.youtube.com/watch?v=seA1wbXUQTs</a:t>
            </a:r>
            <a:endParaRPr lang="en-US" dirty="0" smtClean="0"/>
          </a:p>
          <a:p>
            <a:r>
              <a:rPr lang="en-US" dirty="0" smtClean="0"/>
              <a:t>Short and to the point\How to wash your hands   Any age      36 sec.     </a:t>
            </a:r>
            <a:endParaRPr lang="en-US" dirty="0"/>
          </a:p>
        </p:txBody>
      </p:sp>
      <p:sp>
        <p:nvSpPr>
          <p:cNvPr id="13" name="TextBox 12"/>
          <p:cNvSpPr txBox="1"/>
          <p:nvPr/>
        </p:nvSpPr>
        <p:spPr>
          <a:xfrm>
            <a:off x="6629400" y="4724400"/>
            <a:ext cx="2209800" cy="1477328"/>
          </a:xfrm>
          <a:prstGeom prst="rect">
            <a:avLst/>
          </a:prstGeom>
          <a:noFill/>
          <a:ln w="22225">
            <a:solidFill>
              <a:srgbClr val="FF3300"/>
            </a:solidFill>
            <a:prstDash val="dash"/>
          </a:ln>
        </p:spPr>
        <p:txBody>
          <a:bodyPr wrap="square" rtlCol="0">
            <a:spAutoFit/>
          </a:bodyPr>
          <a:lstStyle/>
          <a:p>
            <a:pPr algn="ctr"/>
            <a:r>
              <a:rPr lang="en-US" dirty="0" smtClean="0">
                <a:solidFill>
                  <a:srgbClr val="FF0000"/>
                </a:solidFill>
              </a:rPr>
              <a:t>Maybe change to a chant.  </a:t>
            </a:r>
          </a:p>
          <a:p>
            <a:pPr algn="ctr"/>
            <a:r>
              <a:rPr lang="en-US" b="1" dirty="0" smtClean="0">
                <a:solidFill>
                  <a:srgbClr val="FF0000"/>
                </a:solidFill>
              </a:rPr>
              <a:t>No singing.</a:t>
            </a:r>
          </a:p>
          <a:p>
            <a:pPr algn="ctr"/>
            <a:r>
              <a:rPr lang="en-US" dirty="0" smtClean="0">
                <a:solidFill>
                  <a:srgbClr val="FF0000"/>
                </a:solidFill>
              </a:rPr>
              <a:t>Singing can spread the virus.</a:t>
            </a:r>
            <a:endParaRPr lang="en-US"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5044</TotalTime>
  <Words>1565</Words>
  <Application>Microsoft Office PowerPoint</Application>
  <PresentationFormat>On-screen Show (4:3)</PresentationFormat>
  <Paragraphs>277</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cathytcool@icloud.com</dc:creator>
  <cp:lastModifiedBy>cathytcool@icloud.com</cp:lastModifiedBy>
  <cp:revision>35</cp:revision>
  <dcterms:created xsi:type="dcterms:W3CDTF">2020-07-09T02:31:08Z</dcterms:created>
  <dcterms:modified xsi:type="dcterms:W3CDTF">2020-08-05T23:09:12Z</dcterms:modified>
</cp:coreProperties>
</file>